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4"/>
  </p:sldMasterIdLst>
  <p:sldIdLst>
    <p:sldId id="256" r:id="rId5"/>
    <p:sldId id="258" r:id="rId6"/>
    <p:sldId id="267" r:id="rId7"/>
    <p:sldId id="259" r:id="rId8"/>
    <p:sldId id="257" r:id="rId9"/>
    <p:sldId id="260" r:id="rId10"/>
    <p:sldId id="261" r:id="rId11"/>
    <p:sldId id="265" r:id="rId12"/>
    <p:sldId id="262" r:id="rId13"/>
    <p:sldId id="263" r:id="rId14"/>
    <p:sldId id="264" r:id="rId15"/>
    <p:sldId id="266"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114" d="100"/>
          <a:sy n="114" d="100"/>
        </p:scale>
        <p:origin x="35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 Davis" userId="45d42684-9ea7-43c2-bd7d-3344575f1764" providerId="ADAL" clId="{3C431F48-1417-4F86-81B3-99638433787D}"/>
    <pc:docChg chg="undo redo custSel modSld">
      <pc:chgData name="Liz Davis" userId="45d42684-9ea7-43c2-bd7d-3344575f1764" providerId="ADAL" clId="{3C431F48-1417-4F86-81B3-99638433787D}" dt="2024-03-19T20:19:25.211" v="77" actId="20577"/>
      <pc:docMkLst>
        <pc:docMk/>
      </pc:docMkLst>
      <pc:sldChg chg="modSp mod">
        <pc:chgData name="Liz Davis" userId="45d42684-9ea7-43c2-bd7d-3344575f1764" providerId="ADAL" clId="{3C431F48-1417-4F86-81B3-99638433787D}" dt="2024-03-19T20:19:25.211" v="77" actId="20577"/>
        <pc:sldMkLst>
          <pc:docMk/>
          <pc:sldMk cId="1690010414" sldId="266"/>
        </pc:sldMkLst>
        <pc:spChg chg="mod">
          <ac:chgData name="Liz Davis" userId="45d42684-9ea7-43c2-bd7d-3344575f1764" providerId="ADAL" clId="{3C431F48-1417-4F86-81B3-99638433787D}" dt="2024-03-19T20:19:25.211" v="77" actId="20577"/>
          <ac:spMkLst>
            <pc:docMk/>
            <pc:sldMk cId="1690010414" sldId="266"/>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4323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40389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8848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05958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44407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9916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7013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49054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45265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11370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3/19/2024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447707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11715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31621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18657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3/19/2024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566411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3/19/2024</a:t>
            </a:fld>
            <a:endParaRPr lang="en-US" dirty="0"/>
          </a:p>
        </p:txBody>
      </p:sp>
    </p:spTree>
    <p:extLst>
      <p:ext uri="{BB962C8B-B14F-4D97-AF65-F5344CB8AC3E}">
        <p14:creationId xmlns:p14="http://schemas.microsoft.com/office/powerpoint/2010/main" val="1924867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3/19/2024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34830236"/>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00000">
              <a:srgbClr val="FFFFFF"/>
            </a:gs>
            <a:gs pos="100000">
              <a:schemeClr val="bg2">
                <a:shade val="94000"/>
                <a:lumMod val="9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accent2">
                    <a:lumMod val="50000"/>
                  </a:schemeClr>
                </a:solidFill>
              </a:rPr>
              <a:t>Butner Public Safety</a:t>
            </a:r>
          </a:p>
        </p:txBody>
      </p:sp>
      <p:sp>
        <p:nvSpPr>
          <p:cNvPr id="3" name="Subtitle 2"/>
          <p:cNvSpPr>
            <a:spLocks noGrp="1"/>
          </p:cNvSpPr>
          <p:nvPr>
            <p:ph type="subTitle" idx="1"/>
          </p:nvPr>
        </p:nvSpPr>
        <p:spPr>
          <a:solidFill>
            <a:schemeClr val="accent1">
              <a:lumMod val="20000"/>
              <a:lumOff val="80000"/>
            </a:schemeClr>
          </a:solidFill>
        </p:spPr>
        <p:txBody>
          <a:bodyPr>
            <a:normAutofit/>
          </a:bodyPr>
          <a:lstStyle/>
          <a:p>
            <a:r>
              <a:rPr lang="en-US" dirty="0">
                <a:solidFill>
                  <a:schemeClr val="accent1">
                    <a:lumMod val="50000"/>
                  </a:schemeClr>
                </a:solidFill>
              </a:rPr>
              <a:t>Police and Fire Department</a:t>
            </a:r>
          </a:p>
          <a:p>
            <a:r>
              <a:rPr lang="en-US" dirty="0">
                <a:solidFill>
                  <a:schemeClr val="accent1">
                    <a:lumMod val="50000"/>
                  </a:schemeClr>
                </a:solidFill>
              </a:rPr>
              <a:t>March 11, 2024</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06" y="128980"/>
            <a:ext cx="2649070" cy="2980203"/>
          </a:xfrm>
          <a:prstGeom prst="rect">
            <a:avLst/>
          </a:prstGeom>
        </p:spPr>
      </p:pic>
    </p:spTree>
    <p:extLst>
      <p:ext uri="{BB962C8B-B14F-4D97-AF65-F5344CB8AC3E}">
        <p14:creationId xmlns:p14="http://schemas.microsoft.com/office/powerpoint/2010/main" val="129906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my salary be?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29174559"/>
              </p:ext>
            </p:extLst>
          </p:nvPr>
        </p:nvGraphicFramePr>
        <p:xfrm>
          <a:off x="801364" y="1833330"/>
          <a:ext cx="8813152" cy="3191339"/>
        </p:xfrm>
        <a:graphic>
          <a:graphicData uri="http://schemas.openxmlformats.org/drawingml/2006/table">
            <a:tbl>
              <a:tblPr firstRow="1" bandRow="1">
                <a:tableStyleId>{5C22544A-7EE6-4342-B048-85BDC9FD1C3A}</a:tableStyleId>
              </a:tblPr>
              <a:tblGrid>
                <a:gridCol w="3404752">
                  <a:extLst>
                    <a:ext uri="{9D8B030D-6E8A-4147-A177-3AD203B41FA5}">
                      <a16:colId xmlns:a16="http://schemas.microsoft.com/office/drawing/2014/main" val="20000"/>
                    </a:ext>
                  </a:extLst>
                </a:gridCol>
                <a:gridCol w="2628905">
                  <a:extLst>
                    <a:ext uri="{9D8B030D-6E8A-4147-A177-3AD203B41FA5}">
                      <a16:colId xmlns:a16="http://schemas.microsoft.com/office/drawing/2014/main" val="20001"/>
                    </a:ext>
                  </a:extLst>
                </a:gridCol>
                <a:gridCol w="2779495">
                  <a:extLst>
                    <a:ext uri="{9D8B030D-6E8A-4147-A177-3AD203B41FA5}">
                      <a16:colId xmlns:a16="http://schemas.microsoft.com/office/drawing/2014/main" val="20002"/>
                    </a:ext>
                  </a:extLst>
                </a:gridCol>
              </a:tblGrid>
              <a:tr h="751887">
                <a:tc>
                  <a:txBody>
                    <a:bodyPr/>
                    <a:lstStyle/>
                    <a:p>
                      <a:pPr algn="l"/>
                      <a:r>
                        <a:rPr lang="en-US" sz="2400" dirty="0"/>
                        <a:t>Level of Experience</a:t>
                      </a:r>
                    </a:p>
                  </a:txBody>
                  <a:tcPr/>
                </a:tc>
                <a:tc>
                  <a:txBody>
                    <a:bodyPr/>
                    <a:lstStyle/>
                    <a:p>
                      <a:pPr algn="ctr"/>
                      <a:r>
                        <a:rPr lang="en-US" sz="2400" dirty="0"/>
                        <a:t>Hiring Rate</a:t>
                      </a:r>
                    </a:p>
                  </a:txBody>
                  <a:tcPr/>
                </a:tc>
                <a:tc>
                  <a:txBody>
                    <a:bodyPr/>
                    <a:lstStyle/>
                    <a:p>
                      <a:pPr algn="ctr"/>
                      <a:r>
                        <a:rPr lang="en-US" sz="2400" dirty="0"/>
                        <a:t>Rate at 6 months</a:t>
                      </a:r>
                    </a:p>
                  </a:txBody>
                  <a:tcPr/>
                </a:tc>
                <a:extLst>
                  <a:ext uri="{0D108BD9-81ED-4DB2-BD59-A6C34878D82A}">
                    <a16:rowId xmlns:a16="http://schemas.microsoft.com/office/drawing/2014/main" val="10000"/>
                  </a:ext>
                </a:extLst>
              </a:tr>
              <a:tr h="609863">
                <a:tc>
                  <a:txBody>
                    <a:bodyPr/>
                    <a:lstStyle/>
                    <a:p>
                      <a:pPr algn="l" fontAlgn="b"/>
                      <a:r>
                        <a:rPr lang="en-US" sz="2000" b="0" i="0" u="none" strike="noStrike" dirty="0">
                          <a:solidFill>
                            <a:srgbClr val="000000"/>
                          </a:solidFill>
                          <a:effectLst/>
                          <a:latin typeface="Arial" panose="020B0604020202020204" pitchFamily="34" charset="0"/>
                        </a:rPr>
                        <a:t>No experience</a:t>
                      </a:r>
                    </a:p>
                  </a:txBody>
                  <a:tcPr marL="0" marR="0" marT="0" marB="0" anchor="b"/>
                </a:tc>
                <a:tc>
                  <a:txBody>
                    <a:bodyPr/>
                    <a:lstStyle/>
                    <a:p>
                      <a:pPr algn="l" fontAlgn="b"/>
                      <a:r>
                        <a:rPr lang="en-US" sz="2000" b="0" i="0" u="none" strike="noStrike" dirty="0">
                          <a:solidFill>
                            <a:srgbClr val="000000"/>
                          </a:solidFill>
                          <a:effectLst/>
                          <a:latin typeface="Arial" panose="020B0604020202020204" pitchFamily="34" charset="0"/>
                        </a:rPr>
                        <a:t>          $46,886</a:t>
                      </a:r>
                    </a:p>
                  </a:txBody>
                  <a:tcPr marL="0" marR="0" marT="0" marB="0" anchor="b"/>
                </a:tc>
                <a:tc>
                  <a:txBody>
                    <a:bodyPr/>
                    <a:lstStyle/>
                    <a:p>
                      <a:pPr algn="l" fontAlgn="b"/>
                      <a:r>
                        <a:rPr lang="en-US" sz="2000" b="0" i="0" u="none" strike="noStrike" dirty="0">
                          <a:solidFill>
                            <a:srgbClr val="000000"/>
                          </a:solidFill>
                          <a:effectLst/>
                          <a:latin typeface="Arial" panose="020B0604020202020204" pitchFamily="34" charset="0"/>
                        </a:rPr>
                        <a:t>          $49,230</a:t>
                      </a:r>
                    </a:p>
                  </a:txBody>
                  <a:tcPr marL="0" marR="0" marT="0" marB="0" anchor="b"/>
                </a:tc>
                <a:extLst>
                  <a:ext uri="{0D108BD9-81ED-4DB2-BD59-A6C34878D82A}">
                    <a16:rowId xmlns:a16="http://schemas.microsoft.com/office/drawing/2014/main" val="10001"/>
                  </a:ext>
                </a:extLst>
              </a:tr>
              <a:tr h="609863">
                <a:tc>
                  <a:txBody>
                    <a:bodyPr/>
                    <a:lstStyle/>
                    <a:p>
                      <a:pPr algn="l" fontAlgn="b"/>
                      <a:r>
                        <a:rPr lang="en-US" sz="2000" b="0" i="0" u="none" strike="noStrike" dirty="0">
                          <a:solidFill>
                            <a:srgbClr val="000000"/>
                          </a:solidFill>
                          <a:effectLst/>
                          <a:latin typeface="Arial" panose="020B0604020202020204" pitchFamily="34" charset="0"/>
                        </a:rPr>
                        <a:t>Fire certification only</a:t>
                      </a:r>
                    </a:p>
                  </a:txBody>
                  <a:tcPr marL="0" marR="0" marT="0" marB="0" anchor="b"/>
                </a:tc>
                <a:tc>
                  <a:txBody>
                    <a:bodyPr/>
                    <a:lstStyle/>
                    <a:p>
                      <a:pPr algn="l" fontAlgn="b"/>
                      <a:r>
                        <a:rPr lang="en-US" sz="2000" b="0" i="0" u="none" strike="noStrike" dirty="0">
                          <a:solidFill>
                            <a:srgbClr val="000000"/>
                          </a:solidFill>
                          <a:effectLst/>
                          <a:latin typeface="Arial" panose="020B0604020202020204" pitchFamily="34" charset="0"/>
                        </a:rPr>
                        <a:t>          $49,230</a:t>
                      </a:r>
                    </a:p>
                  </a:txBody>
                  <a:tcPr marL="0" marR="0" marT="0" marB="0" anchor="b"/>
                </a:tc>
                <a:tc>
                  <a:txBody>
                    <a:bodyPr/>
                    <a:lstStyle/>
                    <a:p>
                      <a:pPr algn="l" fontAlgn="b"/>
                      <a:r>
                        <a:rPr lang="en-US" sz="2000" b="0" i="0" u="none" strike="noStrike" dirty="0">
                          <a:solidFill>
                            <a:srgbClr val="000000"/>
                          </a:solidFill>
                          <a:effectLst/>
                          <a:latin typeface="Arial" panose="020B0604020202020204" pitchFamily="34" charset="0"/>
                        </a:rPr>
                        <a:t>          $51,692</a:t>
                      </a:r>
                    </a:p>
                  </a:txBody>
                  <a:tcPr marL="0" marR="0" marT="0" marB="0" anchor="b"/>
                </a:tc>
                <a:extLst>
                  <a:ext uri="{0D108BD9-81ED-4DB2-BD59-A6C34878D82A}">
                    <a16:rowId xmlns:a16="http://schemas.microsoft.com/office/drawing/2014/main" val="10002"/>
                  </a:ext>
                </a:extLst>
              </a:tr>
              <a:tr h="609863">
                <a:tc>
                  <a:txBody>
                    <a:bodyPr/>
                    <a:lstStyle/>
                    <a:p>
                      <a:pPr algn="l" fontAlgn="b"/>
                      <a:r>
                        <a:rPr lang="en-US" sz="2000" b="0" i="0" u="none" strike="noStrike" dirty="0">
                          <a:solidFill>
                            <a:srgbClr val="000000"/>
                          </a:solidFill>
                          <a:effectLst/>
                          <a:latin typeface="Arial" panose="020B0604020202020204" pitchFamily="34" charset="0"/>
                        </a:rPr>
                        <a:t>Police certification only</a:t>
                      </a:r>
                    </a:p>
                  </a:txBody>
                  <a:tcPr marL="0" marR="0" marT="0" marB="0" anchor="b"/>
                </a:tc>
                <a:tc>
                  <a:txBody>
                    <a:bodyPr/>
                    <a:lstStyle/>
                    <a:p>
                      <a:pPr algn="l" fontAlgn="b"/>
                      <a:r>
                        <a:rPr lang="en-US" sz="2000" b="0" i="0" u="none" strike="noStrike" dirty="0">
                          <a:solidFill>
                            <a:srgbClr val="000000"/>
                          </a:solidFill>
                          <a:effectLst/>
                          <a:latin typeface="Arial" panose="020B0604020202020204" pitchFamily="34" charset="0"/>
                        </a:rPr>
                        <a:t>          $51,692</a:t>
                      </a:r>
                    </a:p>
                  </a:txBody>
                  <a:tcPr marL="0" marR="0" marT="0" marB="0" anchor="b"/>
                </a:tc>
                <a:tc>
                  <a:txBody>
                    <a:bodyPr/>
                    <a:lstStyle/>
                    <a:p>
                      <a:pPr algn="l" fontAlgn="b"/>
                      <a:r>
                        <a:rPr lang="en-US" sz="2000" b="0" i="0" u="none" strike="noStrike" dirty="0">
                          <a:solidFill>
                            <a:srgbClr val="000000"/>
                          </a:solidFill>
                          <a:effectLst/>
                          <a:latin typeface="Arial" panose="020B0604020202020204" pitchFamily="34" charset="0"/>
                        </a:rPr>
                        <a:t>          $54,277</a:t>
                      </a:r>
                    </a:p>
                  </a:txBody>
                  <a:tcPr marL="0" marR="0" marT="0" marB="0" anchor="b"/>
                </a:tc>
                <a:extLst>
                  <a:ext uri="{0D108BD9-81ED-4DB2-BD59-A6C34878D82A}">
                    <a16:rowId xmlns:a16="http://schemas.microsoft.com/office/drawing/2014/main" val="10003"/>
                  </a:ext>
                </a:extLst>
              </a:tr>
              <a:tr h="609863">
                <a:tc>
                  <a:txBody>
                    <a:bodyPr/>
                    <a:lstStyle/>
                    <a:p>
                      <a:pPr algn="l" fontAlgn="b"/>
                      <a:r>
                        <a:rPr lang="en-US" sz="2000" b="0" i="0" u="none" strike="noStrike" dirty="0">
                          <a:solidFill>
                            <a:srgbClr val="000000"/>
                          </a:solidFill>
                          <a:effectLst/>
                          <a:latin typeface="Arial" panose="020B0604020202020204" pitchFamily="34" charset="0"/>
                        </a:rPr>
                        <a:t>Certified in Police and Fire</a:t>
                      </a:r>
                    </a:p>
                  </a:txBody>
                  <a:tcPr marL="0" marR="0" marT="0" marB="0" anchor="b"/>
                </a:tc>
                <a:tc>
                  <a:txBody>
                    <a:bodyPr/>
                    <a:lstStyle/>
                    <a:p>
                      <a:pPr algn="l" fontAlgn="b"/>
                      <a:r>
                        <a:rPr lang="en-US" sz="2000" b="0" i="0" u="none" strike="noStrike" dirty="0">
                          <a:solidFill>
                            <a:srgbClr val="000000"/>
                          </a:solidFill>
                          <a:effectLst/>
                          <a:latin typeface="Arial" panose="020B0604020202020204" pitchFamily="34" charset="0"/>
                        </a:rPr>
                        <a:t>          $59,841</a:t>
                      </a:r>
                    </a:p>
                  </a:txBody>
                  <a:tcPr marL="0" marR="0" marT="0" marB="0" anchor="b"/>
                </a:tc>
                <a:tc>
                  <a:txBody>
                    <a:bodyPr/>
                    <a:lstStyle/>
                    <a:p>
                      <a:pPr algn="l" fontAlgn="b"/>
                      <a:r>
                        <a:rPr lang="en-US" sz="2000" b="0" i="0" u="none" strike="noStrike" dirty="0">
                          <a:solidFill>
                            <a:srgbClr val="000000"/>
                          </a:solidFill>
                          <a:effectLst/>
                          <a:latin typeface="Arial" panose="020B0604020202020204" pitchFamily="34" charset="0"/>
                        </a:rPr>
                        <a:t>          $62,833</a:t>
                      </a:r>
                    </a:p>
                  </a:txBody>
                  <a:tcPr marL="0" marR="0" marT="0" marB="0" anchor="b"/>
                </a:tc>
                <a:extLst>
                  <a:ext uri="{0D108BD9-81ED-4DB2-BD59-A6C34878D82A}">
                    <a16:rowId xmlns:a16="http://schemas.microsoft.com/office/drawing/2014/main" val="10004"/>
                  </a:ext>
                </a:extLst>
              </a:tr>
            </a:tbl>
          </a:graphicData>
        </a:graphic>
      </p:graphicFrame>
      <p:sp>
        <p:nvSpPr>
          <p:cNvPr id="5" name="TextBox 4">
            <a:extLst>
              <a:ext uri="{FF2B5EF4-FFF2-40B4-BE49-F238E27FC236}">
                <a16:creationId xmlns:a16="http://schemas.microsoft.com/office/drawing/2014/main" id="{2BCB99EA-C018-497B-8B5E-A036C28CAAFD}"/>
              </a:ext>
            </a:extLst>
          </p:cNvPr>
          <p:cNvSpPr txBox="1"/>
          <p:nvPr/>
        </p:nvSpPr>
        <p:spPr>
          <a:xfrm>
            <a:off x="677335" y="5616742"/>
            <a:ext cx="9381065" cy="830997"/>
          </a:xfrm>
          <a:prstGeom prst="rect">
            <a:avLst/>
          </a:prstGeom>
          <a:noFill/>
        </p:spPr>
        <p:txBody>
          <a:bodyPr wrap="square" rtlCol="0">
            <a:spAutoFit/>
          </a:bodyPr>
          <a:lstStyle/>
          <a:p>
            <a:r>
              <a:rPr lang="en-US" sz="2400" dirty="0"/>
              <a:t>Note: On average, employees receive a 3% cost of living (COLA) increase and 2.5% merit increase each year.</a:t>
            </a:r>
          </a:p>
        </p:txBody>
      </p:sp>
    </p:spTree>
    <p:extLst>
      <p:ext uri="{BB962C8B-B14F-4D97-AF65-F5344CB8AC3E}">
        <p14:creationId xmlns:p14="http://schemas.microsoft.com/office/powerpoint/2010/main" val="3781547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benefits?</a:t>
            </a:r>
          </a:p>
        </p:txBody>
      </p:sp>
      <p:sp>
        <p:nvSpPr>
          <p:cNvPr id="3" name="Content Placeholder 2"/>
          <p:cNvSpPr>
            <a:spLocks noGrp="1"/>
          </p:cNvSpPr>
          <p:nvPr>
            <p:ph idx="1"/>
          </p:nvPr>
        </p:nvSpPr>
        <p:spPr>
          <a:xfrm>
            <a:off x="677334" y="2160589"/>
            <a:ext cx="8596668" cy="4482258"/>
          </a:xfrm>
        </p:spPr>
        <p:txBody>
          <a:bodyPr>
            <a:normAutofit/>
          </a:bodyPr>
          <a:lstStyle/>
          <a:p>
            <a:pPr marL="0" indent="0">
              <a:buNone/>
            </a:pPr>
            <a:r>
              <a:rPr lang="en-US" sz="2400" b="1" dirty="0"/>
              <a:t>Insurance benefits are effective the first day of the month after you are hired and are </a:t>
            </a:r>
            <a:r>
              <a:rPr lang="en-US" sz="2400" b="1" i="1" dirty="0"/>
              <a:t>free</a:t>
            </a:r>
            <a:r>
              <a:rPr lang="en-US" sz="2400" b="1" dirty="0"/>
              <a:t> for employee only coverage.</a:t>
            </a:r>
            <a:endParaRPr lang="en-US" sz="2400" dirty="0"/>
          </a:p>
          <a:p>
            <a:pPr fontAlgn="t"/>
            <a:r>
              <a:rPr lang="en-US" sz="2000" dirty="0"/>
              <a:t>Medical Insurance </a:t>
            </a:r>
          </a:p>
          <a:p>
            <a:pPr fontAlgn="t"/>
            <a:r>
              <a:rPr lang="en-US" sz="2000" dirty="0"/>
              <a:t>Short-term Disability</a:t>
            </a:r>
          </a:p>
          <a:p>
            <a:pPr fontAlgn="t"/>
            <a:r>
              <a:rPr lang="en-US" sz="2000" dirty="0"/>
              <a:t>Dental Insurance</a:t>
            </a:r>
          </a:p>
          <a:p>
            <a:pPr fontAlgn="t"/>
            <a:r>
              <a:rPr lang="en-US" sz="2000" dirty="0"/>
              <a:t>Pension Plan with Local Government Employees Retirement System (LGERS) 6% of pay</a:t>
            </a:r>
          </a:p>
          <a:p>
            <a:pPr fontAlgn="t"/>
            <a:r>
              <a:rPr lang="en-US" sz="2000" dirty="0"/>
              <a:t>Department paid dues to the North Carolina Firefighter’s Pension Fund</a:t>
            </a:r>
          </a:p>
          <a:p>
            <a:pPr fontAlgn="t"/>
            <a:r>
              <a:rPr lang="en-US" sz="2000" dirty="0"/>
              <a:t>Town contribution of 5% to the North Carolina 401k Supplemental Retirement Plan</a:t>
            </a:r>
          </a:p>
          <a:p>
            <a:pPr marL="0" indent="0">
              <a:buNone/>
            </a:pPr>
            <a:endParaRPr lang="en-US" dirty="0"/>
          </a:p>
        </p:txBody>
      </p:sp>
    </p:spTree>
    <p:extLst>
      <p:ext uri="{BB962C8B-B14F-4D97-AF65-F5344CB8AC3E}">
        <p14:creationId xmlns:p14="http://schemas.microsoft.com/office/powerpoint/2010/main" val="1323588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the benefits?</a:t>
            </a:r>
          </a:p>
        </p:txBody>
      </p:sp>
      <p:sp>
        <p:nvSpPr>
          <p:cNvPr id="3" name="Content Placeholder 2"/>
          <p:cNvSpPr>
            <a:spLocks noGrp="1"/>
          </p:cNvSpPr>
          <p:nvPr>
            <p:ph idx="1"/>
          </p:nvPr>
        </p:nvSpPr>
        <p:spPr/>
        <p:txBody>
          <a:bodyPr>
            <a:normAutofit fontScale="85000" lnSpcReduction="20000"/>
          </a:bodyPr>
          <a:lstStyle/>
          <a:p>
            <a:pPr fontAlgn="t"/>
            <a:r>
              <a:rPr lang="en-US" sz="2400" dirty="0"/>
              <a:t>On-site gym</a:t>
            </a:r>
          </a:p>
          <a:p>
            <a:pPr fontAlgn="t"/>
            <a:r>
              <a:rPr lang="en-US" sz="2400" dirty="0"/>
              <a:t>Vision Benefit Plan</a:t>
            </a:r>
          </a:p>
          <a:p>
            <a:pPr fontAlgn="t"/>
            <a:r>
              <a:rPr lang="en-US" sz="2400" dirty="0"/>
              <a:t>Paid vacation and sick leave</a:t>
            </a:r>
          </a:p>
          <a:p>
            <a:r>
              <a:rPr lang="en-US" sz="2400" dirty="0"/>
              <a:t>Employee Assistance Program</a:t>
            </a:r>
          </a:p>
          <a:p>
            <a:r>
              <a:rPr lang="en-US" sz="2400" dirty="0"/>
              <a:t>Employee Tuition Assistance of $2,000 each year</a:t>
            </a:r>
          </a:p>
          <a:p>
            <a:r>
              <a:rPr lang="en-US" sz="2400" dirty="0"/>
              <a:t>Longevity payments start after 2 years</a:t>
            </a:r>
          </a:p>
          <a:p>
            <a:r>
              <a:rPr lang="en-US" sz="2400" dirty="0"/>
              <a:t>2.5% raise for Senior Public Safety Officer</a:t>
            </a:r>
          </a:p>
          <a:p>
            <a:r>
              <a:rPr lang="en-US" sz="2400" dirty="0"/>
              <a:t>2.5% raise for Master Public Safety Officer</a:t>
            </a:r>
          </a:p>
          <a:p>
            <a:r>
              <a:rPr lang="en-US" sz="2400" dirty="0"/>
              <a:t>2.5% increase for bilingual Spanish-English certification</a:t>
            </a:r>
          </a:p>
          <a:p>
            <a:r>
              <a:rPr lang="en-US" sz="2400" dirty="0"/>
              <a:t>Assigned Vehicle after certifying as LEO and FFII</a:t>
            </a:r>
          </a:p>
          <a:p>
            <a:endParaRPr lang="en-US" dirty="0"/>
          </a:p>
        </p:txBody>
      </p:sp>
    </p:spTree>
    <p:extLst>
      <p:ext uri="{BB962C8B-B14F-4D97-AF65-F5344CB8AC3E}">
        <p14:creationId xmlns:p14="http://schemas.microsoft.com/office/powerpoint/2010/main" val="1690010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Butner Public Safety</a:t>
            </a:r>
          </a:p>
        </p:txBody>
      </p:sp>
      <p:pic>
        <p:nvPicPr>
          <p:cNvPr id="1026" name="Picture 2" descr="http://www.butnernc.org/wp-content/uploads/2014/11/Car-at-Town-Hall.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77863" y="2245659"/>
            <a:ext cx="4996796" cy="39668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butnernc.org/wp-content/uploads/2014/11/FireTruck.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252882" y="2245660"/>
            <a:ext cx="4957669" cy="4087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105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834E1D-F45B-96C6-F1B3-4DD38A6119C8}"/>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2387871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Mission of Butner Public Safety</a:t>
            </a:r>
          </a:p>
        </p:txBody>
      </p:sp>
      <p:sp>
        <p:nvSpPr>
          <p:cNvPr id="3" name="Content Placeholder 2"/>
          <p:cNvSpPr>
            <a:spLocks noGrp="1"/>
          </p:cNvSpPr>
          <p:nvPr>
            <p:ph idx="1"/>
          </p:nvPr>
        </p:nvSpPr>
        <p:spPr>
          <a:xfrm>
            <a:off x="677333" y="2160589"/>
            <a:ext cx="8857283" cy="3880773"/>
          </a:xfrm>
        </p:spPr>
        <p:txBody>
          <a:bodyPr>
            <a:normAutofit/>
          </a:bodyPr>
          <a:lstStyle/>
          <a:p>
            <a:pPr marL="0" indent="0" algn="ctr">
              <a:buNone/>
            </a:pPr>
            <a:r>
              <a:rPr lang="en-US" sz="2800" dirty="0"/>
              <a:t>To provide the people, businesses and institutions of its jurisdiction with professional fire and law enforcement services, thereby enhancing the quality of life of those served by Butner Public Safety.</a:t>
            </a:r>
          </a:p>
        </p:txBody>
      </p:sp>
    </p:spTree>
    <p:extLst>
      <p:ext uri="{BB962C8B-B14F-4D97-AF65-F5344CB8AC3E}">
        <p14:creationId xmlns:p14="http://schemas.microsoft.com/office/powerpoint/2010/main" val="4258238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t>History</a:t>
            </a:r>
          </a:p>
        </p:txBody>
      </p:sp>
      <p:sp>
        <p:nvSpPr>
          <p:cNvPr id="3" name="Content Placeholder 2"/>
          <p:cNvSpPr>
            <a:spLocks noGrp="1"/>
          </p:cNvSpPr>
          <p:nvPr>
            <p:ph idx="1"/>
          </p:nvPr>
        </p:nvSpPr>
        <p:spPr/>
        <p:txBody>
          <a:bodyPr>
            <a:normAutofit/>
          </a:bodyPr>
          <a:lstStyle/>
          <a:p>
            <a:r>
              <a:rPr lang="en-US" sz="2000" dirty="0"/>
              <a:t>Butner began as a military training camp in 1942 after the beginning of World War II</a:t>
            </a:r>
          </a:p>
          <a:p>
            <a:r>
              <a:rPr lang="en-US" sz="2000" dirty="0"/>
              <a:t>Camp Butner closed in 1947 and was taken over by the State of North Carolina. Butner Public Safety was created as a state organization to provide fire and police protection to the state owned facilities and the town until 2007. </a:t>
            </a:r>
          </a:p>
          <a:p>
            <a:r>
              <a:rPr lang="en-US" sz="2000" dirty="0"/>
              <a:t>From 2007 to 2013 Butner Public Safety was overseen by an authority until the Town of Butner acquired the department in 2013.  </a:t>
            </a:r>
          </a:p>
          <a:p>
            <a:r>
              <a:rPr lang="en-US" sz="2000" dirty="0"/>
              <a:t>Butner Public Safety is now overseen by the Town of Butner and is a local government agency. </a:t>
            </a:r>
          </a:p>
        </p:txBody>
      </p:sp>
    </p:spTree>
    <p:extLst>
      <p:ext uri="{BB962C8B-B14F-4D97-AF65-F5344CB8AC3E}">
        <p14:creationId xmlns:p14="http://schemas.microsoft.com/office/powerpoint/2010/main" val="3213515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7694309" cy="1320800"/>
          </a:xfrm>
        </p:spPr>
        <p:txBody>
          <a:bodyPr/>
          <a:lstStyle/>
          <a:p>
            <a:pPr algn="ctr"/>
            <a:r>
              <a:rPr lang="en-US" dirty="0"/>
              <a:t>Overview of How Public Safety Works in Butner</a:t>
            </a:r>
          </a:p>
        </p:txBody>
      </p:sp>
      <p:sp>
        <p:nvSpPr>
          <p:cNvPr id="3" name="Content Placeholder 2"/>
          <p:cNvSpPr>
            <a:spLocks noGrp="1"/>
          </p:cNvSpPr>
          <p:nvPr>
            <p:ph idx="1"/>
          </p:nvPr>
        </p:nvSpPr>
        <p:spPr/>
        <p:txBody>
          <a:bodyPr>
            <a:normAutofit/>
          </a:bodyPr>
          <a:lstStyle/>
          <a:p>
            <a:pPr marL="0" indent="0">
              <a:buNone/>
            </a:pPr>
            <a:r>
              <a:rPr lang="en-US" sz="2400" dirty="0"/>
              <a:t>Butner Public Safety is a true public safety department. All officers perform dual roles as law enforcement officers and firefighters. We are law enforcement and firefighters at all times. Four platoons of six officers are assigned to primary police and fire response. Officers are assigned to police or fire duties daily based on qualifications. Those officers assigned to patrol perform law enforcement duties until a fire related call is dispatched then the officers switch to the role of firefighter. Once the fire incident is completed, those officers switch back to their patrol duties. </a:t>
            </a:r>
          </a:p>
        </p:txBody>
      </p:sp>
    </p:spTree>
    <p:extLst>
      <p:ext uri="{BB962C8B-B14F-4D97-AF65-F5344CB8AC3E}">
        <p14:creationId xmlns:p14="http://schemas.microsoft.com/office/powerpoint/2010/main" val="3399126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Department Organization</a:t>
            </a:r>
          </a:p>
        </p:txBody>
      </p:sp>
      <p:sp>
        <p:nvSpPr>
          <p:cNvPr id="3" name="Content Placeholder 2"/>
          <p:cNvSpPr>
            <a:spLocks noGrp="1"/>
          </p:cNvSpPr>
          <p:nvPr>
            <p:ph idx="1"/>
          </p:nvPr>
        </p:nvSpPr>
        <p:spPr>
          <a:xfrm>
            <a:off x="677334" y="1930401"/>
            <a:ext cx="8596668" cy="4110962"/>
          </a:xfrm>
        </p:spPr>
        <p:txBody>
          <a:bodyPr>
            <a:normAutofit lnSpcReduction="10000"/>
          </a:bodyPr>
          <a:lstStyle/>
          <a:p>
            <a:r>
              <a:rPr lang="en-US" sz="2000" dirty="0"/>
              <a:t>Butner Public Safety is managed by a Director who oversees both police and fire services. There are 33 sworn officers, 4 fire engineers, 4 Telecommunicators, Volunteer Firefighters and 2 non-sworn employees in the department. </a:t>
            </a:r>
          </a:p>
          <a:p>
            <a:r>
              <a:rPr lang="en-US" sz="2000" dirty="0"/>
              <a:t>The Police Captain and Fire Captain oversee the daily operations of the department. </a:t>
            </a:r>
          </a:p>
          <a:p>
            <a:r>
              <a:rPr lang="en-US" sz="2000" dirty="0"/>
              <a:t>The Police Captain manages 4 patrol platoons, which includes two K-9 officers, and our Special Operations division. Special Operations includes Investigations, School Resource Officer and Central Regional Hospital contracts. </a:t>
            </a:r>
          </a:p>
          <a:p>
            <a:r>
              <a:rPr lang="en-US" sz="2000" dirty="0"/>
              <a:t>The Fire Captain manages a Support Services Sergeant, Records and Technology Admin, and Volunteer Firefighters. </a:t>
            </a:r>
          </a:p>
          <a:p>
            <a:endParaRPr lang="en-US" dirty="0"/>
          </a:p>
        </p:txBody>
      </p:sp>
    </p:spTree>
    <p:extLst>
      <p:ext uri="{BB962C8B-B14F-4D97-AF65-F5344CB8AC3E}">
        <p14:creationId xmlns:p14="http://schemas.microsoft.com/office/powerpoint/2010/main" val="80047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Department Organization</a:t>
            </a:r>
          </a:p>
        </p:txBody>
      </p:sp>
      <p:sp>
        <p:nvSpPr>
          <p:cNvPr id="3" name="Content Placeholder 2"/>
          <p:cNvSpPr>
            <a:spLocks noGrp="1"/>
          </p:cNvSpPr>
          <p:nvPr>
            <p:ph idx="1"/>
          </p:nvPr>
        </p:nvSpPr>
        <p:spPr/>
        <p:txBody>
          <a:bodyPr>
            <a:normAutofit/>
          </a:bodyPr>
          <a:lstStyle/>
          <a:p>
            <a:pPr marL="0" indent="0">
              <a:buNone/>
            </a:pPr>
            <a:r>
              <a:rPr lang="en-US" sz="2400" dirty="0"/>
              <a:t>There are 3 division within Butner Public Safety:</a:t>
            </a:r>
          </a:p>
          <a:p>
            <a:pPr marL="0" indent="0">
              <a:buNone/>
            </a:pPr>
            <a:endParaRPr lang="en-US" sz="2400" dirty="0"/>
          </a:p>
          <a:p>
            <a:r>
              <a:rPr lang="en-US" sz="2200" dirty="0"/>
              <a:t>Administration Division-Director, Police Captain, Fire Captain, Support Services Sergeant, Administrative Specialist, Records and Technology Admin</a:t>
            </a:r>
          </a:p>
          <a:p>
            <a:r>
              <a:rPr lang="en-US" sz="2200" dirty="0"/>
              <a:t>Patrol Division-4 Lieutenants, 4 Sergeants, 10 officers, 2 K-9 officers, 4 fire engineers,  and 4 Telecommunicators</a:t>
            </a:r>
          </a:p>
          <a:p>
            <a:r>
              <a:rPr lang="en-US" sz="2200" dirty="0"/>
              <a:t>Special Operations Division-1 Central Regional Hospital Sergeant, 2 SRO, and CIU-1 Lieutenant, 1 Sergeant, 1 Officer</a:t>
            </a:r>
          </a:p>
        </p:txBody>
      </p:sp>
    </p:spTree>
    <p:extLst>
      <p:ext uri="{BB962C8B-B14F-4D97-AF65-F5344CB8AC3E}">
        <p14:creationId xmlns:p14="http://schemas.microsoft.com/office/powerpoint/2010/main" val="1682250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Patrol Shift Schedule</a:t>
            </a:r>
          </a:p>
        </p:txBody>
      </p:sp>
      <p:sp>
        <p:nvSpPr>
          <p:cNvPr id="3" name="Content Placeholder 2"/>
          <p:cNvSpPr>
            <a:spLocks noGrp="1"/>
          </p:cNvSpPr>
          <p:nvPr>
            <p:ph idx="1"/>
          </p:nvPr>
        </p:nvSpPr>
        <p:spPr/>
        <p:txBody>
          <a:bodyPr>
            <a:normAutofit/>
          </a:bodyPr>
          <a:lstStyle/>
          <a:p>
            <a:r>
              <a:rPr lang="en-US" sz="2000" dirty="0"/>
              <a:t>The Patrol Units follow the DuPont Schedule.</a:t>
            </a:r>
          </a:p>
          <a:p>
            <a:r>
              <a:rPr lang="en-US" sz="2000" dirty="0"/>
              <a:t>The DuPont Schedule is a 28-day cycle consisting of 12 hours shifts . BPS patrol shifts are from 0600-1800 hrs. and 1800-0600 hours.</a:t>
            </a:r>
          </a:p>
          <a:p>
            <a:r>
              <a:rPr lang="en-US" sz="2000" dirty="0"/>
              <a:t>A typical cycle starts on Friday night, Saturday night, Sunday night, and Monday night. The employee is then off 3 days. The next cycle begins Friday day, Saturday day, and Sunday day. The employee is off 1 day. Cycle begins Tuesday night, Wednesday night, and Thursday night. The employee is off 3 days. The last cycle begins Monday day, Tuesday day, Wednesday day, and Thursday day. The employee is then off Friday-Thursday and schedule starts over again. </a:t>
            </a:r>
          </a:p>
        </p:txBody>
      </p:sp>
    </p:spTree>
    <p:extLst>
      <p:ext uri="{BB962C8B-B14F-4D97-AF65-F5344CB8AC3E}">
        <p14:creationId xmlns:p14="http://schemas.microsoft.com/office/powerpoint/2010/main" val="265866548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1f98c44-144e-4ad7-b50a-a97f3ef6464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51EB8369B336E43B5B2B3D5DCB6B9FE" ma:contentTypeVersion="18" ma:contentTypeDescription="Create a new document." ma:contentTypeScope="" ma:versionID="c41f8be0ee181fedc567e35c1e341223">
  <xsd:schema xmlns:xsd="http://www.w3.org/2001/XMLSchema" xmlns:xs="http://www.w3.org/2001/XMLSchema" xmlns:p="http://schemas.microsoft.com/office/2006/metadata/properties" xmlns:ns3="81f98c44-144e-4ad7-b50a-a97f3ef64648" xmlns:ns4="d8ff0f84-d613-443d-90a6-f8e04d15123f" targetNamespace="http://schemas.microsoft.com/office/2006/metadata/properties" ma:root="true" ma:fieldsID="f03d508cf315181e26d570d4d9a599b0" ns3:_="" ns4:_="">
    <xsd:import namespace="81f98c44-144e-4ad7-b50a-a97f3ef64648"/>
    <xsd:import namespace="d8ff0f84-d613-443d-90a6-f8e04d15123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f98c44-144e-4ad7-b50a-a97f3ef646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ff0f84-d613-443d-90a6-f8e04d15123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7B0397-CA4A-4252-AB91-FF92A7F096C8}">
  <ds:schemaRefs>
    <ds:schemaRef ds:uri="http://www.w3.org/XML/1998/namespace"/>
    <ds:schemaRef ds:uri="81f98c44-144e-4ad7-b50a-a97f3ef64648"/>
    <ds:schemaRef ds:uri="http://purl.org/dc/terms/"/>
    <ds:schemaRef ds:uri="d8ff0f84-d613-443d-90a6-f8e04d15123f"/>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1BD9E521-125A-4088-AB08-C46FCB668DFB}">
  <ds:schemaRefs>
    <ds:schemaRef ds:uri="http://schemas.microsoft.com/sharepoint/v3/contenttype/forms"/>
  </ds:schemaRefs>
</ds:datastoreItem>
</file>

<file path=customXml/itemProps3.xml><?xml version="1.0" encoding="utf-8"?>
<ds:datastoreItem xmlns:ds="http://schemas.openxmlformats.org/officeDocument/2006/customXml" ds:itemID="{671A8E6E-BE3A-4F71-9092-C503A7ADEE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f98c44-144e-4ad7-b50a-a97f3ef64648"/>
    <ds:schemaRef ds:uri="d8ff0f84-d613-443d-90a6-f8e04d1512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7117</TotalTime>
  <Words>783</Words>
  <Application>Microsoft Office PowerPoint</Application>
  <PresentationFormat>Widescreen</PresentationFormat>
  <Paragraphs>64</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Trebuchet MS</vt:lpstr>
      <vt:lpstr>Wingdings 3</vt:lpstr>
      <vt:lpstr>Facet</vt:lpstr>
      <vt:lpstr>Butner Public Safety</vt:lpstr>
      <vt:lpstr>Butner Public Safety</vt:lpstr>
      <vt:lpstr>PowerPoint Presentation</vt:lpstr>
      <vt:lpstr>The Mission of Butner Public Safety</vt:lpstr>
      <vt:lpstr>History</vt:lpstr>
      <vt:lpstr>Overview of How Public Safety Works in Butner</vt:lpstr>
      <vt:lpstr>Department Organization</vt:lpstr>
      <vt:lpstr>Department Organization</vt:lpstr>
      <vt:lpstr>Patrol Shift Schedule</vt:lpstr>
      <vt:lpstr>What will my salary be?</vt:lpstr>
      <vt:lpstr>What are the benefits?</vt:lpstr>
      <vt:lpstr>What are the benefits?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Butner Public Safety</dc:title>
  <dc:creator>Champion, James</dc:creator>
  <cp:lastModifiedBy>Liz Davis</cp:lastModifiedBy>
  <cp:revision>35</cp:revision>
  <dcterms:created xsi:type="dcterms:W3CDTF">2021-04-01T20:43:25Z</dcterms:created>
  <dcterms:modified xsi:type="dcterms:W3CDTF">2024-03-19T20:19:33Z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0x010100151EB8369B336E43B5B2B3D5DCB6B9FE</vt:lpwstr>
  </property>
</Properties>
</file>