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
  </p:notesMasterIdLst>
  <p:sldIdLst>
    <p:sldId id="256" r:id="rId2"/>
    <p:sldId id="279" r:id="rId3"/>
    <p:sldId id="280" r:id="rId4"/>
    <p:sldId id="281"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Rhyne" initials="KR" lastIdx="1" clrIdx="0">
    <p:extLst>
      <p:ext uri="{19B8F6BF-5375-455C-9EA6-DF929625EA0E}">
        <p15:presenceInfo xmlns:p15="http://schemas.microsoft.com/office/powerpoint/2012/main" userId="S-1-5-21-1557754105-4197575182-2919683693-1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60"/>
  </p:normalViewPr>
  <p:slideViewPr>
    <p:cSldViewPr snapToGrid="0">
      <p:cViewPr varScale="1">
        <p:scale>
          <a:sx n="114" d="100"/>
          <a:sy n="114" d="100"/>
        </p:scale>
        <p:origin x="1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1623852-36D1-48C2-A9DC-3E093D4A02F6}" type="datetimeFigureOut">
              <a:rPr lang="en-US" smtClean="0"/>
              <a:t>6/28/2023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C21C792-F273-4A4B-A055-14D4199B837A}" type="slidenum">
              <a:rPr lang="en-US" smtClean="0"/>
              <a:t>‹#›</a:t>
            </a:fld>
            <a:endParaRPr lang="en-US"/>
          </a:p>
        </p:txBody>
      </p:sp>
    </p:spTree>
    <p:extLst>
      <p:ext uri="{BB962C8B-B14F-4D97-AF65-F5344CB8AC3E}">
        <p14:creationId xmlns:p14="http://schemas.microsoft.com/office/powerpoint/2010/main" val="405006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9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30049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00387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29D62C-40F0-4745-9D3B-0078ED0C57F9}"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3354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9D62C-40F0-4745-9D3B-0078ED0C57F9}"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130E0-539D-4EB7-9858-38FBDA853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9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29D62C-40F0-4745-9D3B-0078ED0C57F9}"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183813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29D62C-40F0-4745-9D3B-0078ED0C57F9}"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12074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29D62C-40F0-4745-9D3B-0078ED0C57F9}"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64230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29D62C-40F0-4745-9D3B-0078ED0C57F9}" type="datetimeFigureOut">
              <a:rPr lang="en-US" smtClean="0"/>
              <a:t>6/28/2023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353613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A29D62C-40F0-4745-9D3B-0078ED0C57F9}" type="datetimeFigureOut">
              <a:rPr lang="en-US" smtClean="0"/>
              <a:t>6/28/2023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7130E0-539D-4EB7-9858-38FBDA853234}" type="slidenum">
              <a:rPr lang="en-US" smtClean="0"/>
              <a:t>‹#›</a:t>
            </a:fld>
            <a:endParaRPr lang="en-US"/>
          </a:p>
        </p:txBody>
      </p:sp>
    </p:spTree>
    <p:extLst>
      <p:ext uri="{BB962C8B-B14F-4D97-AF65-F5344CB8AC3E}">
        <p14:creationId xmlns:p14="http://schemas.microsoft.com/office/powerpoint/2010/main" val="344589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A29D62C-40F0-4745-9D3B-0078ED0C57F9}"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7130E0-539D-4EB7-9858-38FBDA853234}" type="slidenum">
              <a:rPr lang="en-US" smtClean="0"/>
              <a:t>‹#›</a:t>
            </a:fld>
            <a:endParaRPr lang="en-US"/>
          </a:p>
        </p:txBody>
      </p:sp>
    </p:spTree>
    <p:extLst>
      <p:ext uri="{BB962C8B-B14F-4D97-AF65-F5344CB8AC3E}">
        <p14:creationId xmlns:p14="http://schemas.microsoft.com/office/powerpoint/2010/main" val="94061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A29D62C-40F0-4745-9D3B-0078ED0C57F9}" type="datetimeFigureOut">
              <a:rPr lang="en-US" smtClean="0"/>
              <a:t>6/28/2023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67130E0-539D-4EB7-9858-38FBDA853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0542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819" y="1256703"/>
            <a:ext cx="7543800" cy="3566160"/>
          </a:xfrm>
        </p:spPr>
        <p:txBody>
          <a:bodyPr/>
          <a:lstStyle/>
          <a:p>
            <a:r>
              <a:rPr lang="en-US" dirty="0"/>
              <a:t>Planning Report</a:t>
            </a:r>
            <a:br>
              <a:rPr lang="en-US" dirty="0"/>
            </a:br>
            <a:endParaRPr lang="en-US" dirty="0"/>
          </a:p>
        </p:txBody>
      </p:sp>
      <p:sp>
        <p:nvSpPr>
          <p:cNvPr id="3" name="Subtitle 2"/>
          <p:cNvSpPr>
            <a:spLocks noGrp="1"/>
          </p:cNvSpPr>
          <p:nvPr>
            <p:ph type="subTitle" idx="1"/>
          </p:nvPr>
        </p:nvSpPr>
        <p:spPr>
          <a:xfrm>
            <a:off x="675480" y="4455621"/>
            <a:ext cx="7693358" cy="1143000"/>
          </a:xfrm>
        </p:spPr>
        <p:txBody>
          <a:bodyPr/>
          <a:lstStyle/>
          <a:p>
            <a:r>
              <a:rPr lang="en-US" dirty="0">
                <a:solidFill>
                  <a:schemeClr val="tx1">
                    <a:lumMod val="85000"/>
                    <a:lumOff val="15000"/>
                  </a:schemeClr>
                </a:solidFill>
              </a:rPr>
              <a:t>July 6, 2023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7629" y="5366404"/>
            <a:ext cx="2063980" cy="1358592"/>
          </a:xfrm>
          <a:prstGeom prst="rect">
            <a:avLst/>
          </a:prstGeom>
        </p:spPr>
      </p:pic>
      <p:sp>
        <p:nvSpPr>
          <p:cNvPr id="5" name="TextBox 4">
            <a:extLst>
              <a:ext uri="{FF2B5EF4-FFF2-40B4-BE49-F238E27FC236}">
                <a16:creationId xmlns:a16="http://schemas.microsoft.com/office/drawing/2014/main" id="{5490A857-E3C2-93BC-2758-3626381CA1BD}"/>
              </a:ext>
            </a:extLst>
          </p:cNvPr>
          <p:cNvSpPr txBox="1"/>
          <p:nvPr/>
        </p:nvSpPr>
        <p:spPr>
          <a:xfrm>
            <a:off x="581892" y="3694547"/>
            <a:ext cx="8075416" cy="584775"/>
          </a:xfrm>
          <a:prstGeom prst="rect">
            <a:avLst/>
          </a:prstGeom>
          <a:noFill/>
        </p:spPr>
        <p:txBody>
          <a:bodyPr wrap="square" rtlCol="0">
            <a:spAutoFit/>
          </a:bodyPr>
          <a:lstStyle/>
          <a:p>
            <a:pPr>
              <a:spcAft>
                <a:spcPts val="600"/>
              </a:spcAft>
            </a:pPr>
            <a:r>
              <a:rPr lang="en-US" sz="1600" i="1" dirty="0">
                <a:latin typeface="+mj-lt"/>
              </a:rPr>
              <a:t>Long-Range and Current Planning, </a:t>
            </a:r>
            <a:r>
              <a:rPr lang="en-US" sz="1600" i="1" spc="-100" dirty="0">
                <a:latin typeface="+mj-lt"/>
              </a:rPr>
              <a:t>Environment and Stormwater, Transportation, Economic Development,  Land Use, Parks and Open Space, Code Enforcement…</a:t>
            </a:r>
            <a:endParaRPr lang="en-US" sz="1600" i="1" dirty="0">
              <a:latin typeface="+mj-lt"/>
            </a:endParaRPr>
          </a:p>
        </p:txBody>
      </p:sp>
    </p:spTree>
    <p:extLst>
      <p:ext uri="{BB962C8B-B14F-4D97-AF65-F5344CB8AC3E}">
        <p14:creationId xmlns:p14="http://schemas.microsoft.com/office/powerpoint/2010/main" val="29168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D4DDDC-3FC6-B69C-E111-0EEF55D601E8}"/>
              </a:ext>
            </a:extLst>
          </p:cNvPr>
          <p:cNvSpPr txBox="1"/>
          <p:nvPr/>
        </p:nvSpPr>
        <p:spPr>
          <a:xfrm>
            <a:off x="495886" y="342041"/>
            <a:ext cx="8152227" cy="6833858"/>
          </a:xfrm>
          <a:prstGeom prst="rect">
            <a:avLst/>
          </a:prstGeom>
          <a:noFill/>
        </p:spPr>
        <p:txBody>
          <a:bodyPr wrap="square">
            <a:spAutoFit/>
          </a:bodyPr>
          <a:lstStyle/>
          <a:p>
            <a:pPr>
              <a:lnSpc>
                <a:spcPct val="120000"/>
              </a:lnSpc>
              <a:buFont typeface="Arial" panose="020B0604020202020204" pitchFamily="34" charset="0"/>
              <a:buChar char="•"/>
            </a:pPr>
            <a:r>
              <a:rPr lang="en-US" sz="1300" dirty="0"/>
              <a:t> Staff met to discuss THRIVE grant which had been denied. We were highly recommended but there was substantial competition for this grant this year. Staff is looking into other grant opportunities.</a:t>
            </a:r>
          </a:p>
          <a:p>
            <a:pPr marL="0">
              <a:lnSpc>
                <a:spcPct val="120000"/>
              </a:lnSpc>
              <a:spcBef>
                <a:spcPts val="0"/>
              </a:spcBef>
              <a:spcAft>
                <a:spcPts val="0"/>
              </a:spcAft>
              <a:buFont typeface="Arial" panose="020B0604020202020204" pitchFamily="34" charset="0"/>
              <a:buChar char="•"/>
            </a:pPr>
            <a:r>
              <a:rPr lang="en-US" sz="1300" dirty="0"/>
              <a:t> Staff attended DCHC MPO meeting on June 27</a:t>
            </a:r>
          </a:p>
          <a:p>
            <a:pPr marL="0">
              <a:lnSpc>
                <a:spcPct val="120000"/>
              </a:lnSpc>
              <a:spcBef>
                <a:spcPts val="0"/>
              </a:spcBef>
              <a:spcAft>
                <a:spcPts val="0"/>
              </a:spcAft>
              <a:buFont typeface="Arial" panose="020B0604020202020204" pitchFamily="34" charset="0"/>
              <a:buChar char="•"/>
            </a:pPr>
            <a:r>
              <a:rPr lang="en-US" sz="1300" dirty="0"/>
              <a:t> Staff attended Ker </a:t>
            </a:r>
            <a:r>
              <a:rPr lang="en-US" sz="1300" dirty="0" err="1"/>
              <a:t>Tarr</a:t>
            </a:r>
            <a:r>
              <a:rPr lang="en-US" sz="1300" dirty="0"/>
              <a:t> COG meeting on June 22</a:t>
            </a:r>
          </a:p>
          <a:p>
            <a:pPr marL="0">
              <a:lnSpc>
                <a:spcPct val="120000"/>
              </a:lnSpc>
              <a:spcBef>
                <a:spcPts val="0"/>
              </a:spcBef>
              <a:spcAft>
                <a:spcPts val="0"/>
              </a:spcAft>
              <a:buFont typeface="Arial" panose="020B0604020202020204" pitchFamily="34" charset="0"/>
              <a:buChar char="•"/>
            </a:pPr>
            <a:r>
              <a:rPr lang="en-US" sz="1300" dirty="0"/>
              <a:t> Granville County Parks and Recreation Mini-grant has been recommended approval in the amount of $15,000 to fund one canopy shade structure will be presented at July Granville County Board of Commissioners meeting</a:t>
            </a:r>
          </a:p>
          <a:p>
            <a:pPr marL="0">
              <a:lnSpc>
                <a:spcPct val="120000"/>
              </a:lnSpc>
              <a:spcBef>
                <a:spcPts val="0"/>
              </a:spcBef>
              <a:spcAft>
                <a:spcPts val="0"/>
              </a:spcAft>
              <a:buFont typeface="Arial" panose="020B0604020202020204" pitchFamily="34" charset="0"/>
              <a:buChar char="•"/>
            </a:pPr>
            <a:r>
              <a:rPr lang="en-US" sz="1300" dirty="0"/>
              <a:t> Staff held predevelopment meeting with SGWASA to discuss review process for pipeline and lift station improvements.</a:t>
            </a:r>
          </a:p>
          <a:p>
            <a:pPr marL="0">
              <a:lnSpc>
                <a:spcPct val="120000"/>
              </a:lnSpc>
              <a:spcBef>
                <a:spcPts val="0"/>
              </a:spcBef>
              <a:spcAft>
                <a:spcPts val="0"/>
              </a:spcAft>
            </a:pPr>
            <a:r>
              <a:rPr lang="en-US" sz="1300" b="1" u="sng" dirty="0"/>
              <a:t>Board of Adjustment / Planning Board</a:t>
            </a:r>
          </a:p>
          <a:p>
            <a:pPr>
              <a:lnSpc>
                <a:spcPct val="120000"/>
              </a:lnSpc>
            </a:pPr>
            <a:r>
              <a:rPr lang="en-US" sz="1300" dirty="0"/>
              <a:t>There will be a planning board meeting in August to consider updates to permit food trucks with restrictions throughout Town, lessening restrictions on minimum lot dimensions in CB zoning district, and update Article 15 (see below) to comply with DWR standards</a:t>
            </a:r>
          </a:p>
          <a:p>
            <a:pPr>
              <a:lnSpc>
                <a:spcPct val="120000"/>
              </a:lnSpc>
            </a:pPr>
            <a:r>
              <a:rPr lang="en-US" sz="1300" dirty="0"/>
              <a:t>Board of Adjustment completed Quasi-Judicial virtual training through the School of Government 6.8.2023</a:t>
            </a:r>
          </a:p>
          <a:p>
            <a:pPr marL="0">
              <a:lnSpc>
                <a:spcPct val="120000"/>
              </a:lnSpc>
              <a:spcBef>
                <a:spcPts val="0"/>
              </a:spcBef>
              <a:spcAft>
                <a:spcPts val="0"/>
              </a:spcAft>
            </a:pPr>
            <a:r>
              <a:rPr lang="en-US" sz="1300" b="1" u="sng" dirty="0"/>
              <a:t>MS4 and Stormwater</a:t>
            </a:r>
          </a:p>
          <a:p>
            <a:pPr>
              <a:lnSpc>
                <a:spcPct val="120000"/>
              </a:lnSpc>
              <a:buFont typeface="Arial" panose="020B0604020202020204" pitchFamily="34" charset="0"/>
              <a:buChar char="•"/>
            </a:pPr>
            <a:r>
              <a:rPr lang="en-US" sz="1300" dirty="0"/>
              <a:t> SWMP updated and submitted to DWQ</a:t>
            </a:r>
          </a:p>
          <a:p>
            <a:pPr>
              <a:lnSpc>
                <a:spcPct val="120000"/>
              </a:lnSpc>
              <a:buFont typeface="Arial" panose="020B0604020202020204" pitchFamily="34" charset="0"/>
              <a:buChar char="•"/>
            </a:pPr>
            <a:r>
              <a:rPr lang="en-US" sz="1300" dirty="0"/>
              <a:t> Staff attended DWQ MS4 Update Webinar held June 25, 2023</a:t>
            </a:r>
          </a:p>
          <a:p>
            <a:pPr>
              <a:lnSpc>
                <a:spcPct val="120000"/>
              </a:lnSpc>
              <a:buFont typeface="Arial" panose="020B0604020202020204" pitchFamily="34" charset="0"/>
              <a:buChar char="•"/>
            </a:pPr>
            <a:r>
              <a:rPr lang="en-US" sz="1300" dirty="0"/>
              <a:t> Staff working to update Article 15 of Butner LDO to comply with new Watershed Model Ordinance from DWQ</a:t>
            </a:r>
          </a:p>
          <a:p>
            <a:pPr>
              <a:lnSpc>
                <a:spcPct val="120000"/>
              </a:lnSpc>
            </a:pPr>
            <a:r>
              <a:rPr lang="en-US" sz="1300" b="1" u="sng" dirty="0"/>
              <a:t>Code Enforcement</a:t>
            </a:r>
          </a:p>
          <a:p>
            <a:pPr>
              <a:lnSpc>
                <a:spcPct val="120000"/>
              </a:lnSpc>
              <a:spcBef>
                <a:spcPts val="0"/>
              </a:spcBef>
              <a:spcAft>
                <a:spcPts val="0"/>
              </a:spcAft>
              <a:buFont typeface="Arial" panose="020B0604020202020204" pitchFamily="34" charset="0"/>
              <a:buChar char="•"/>
            </a:pPr>
            <a:r>
              <a:rPr lang="en-US" sz="1300" dirty="0"/>
              <a:t>  There are currently 8 open violations within the Town of Butner, 4 were resolved this month</a:t>
            </a:r>
          </a:p>
          <a:p>
            <a:pPr>
              <a:lnSpc>
                <a:spcPct val="120000"/>
              </a:lnSpc>
              <a:buFont typeface="Arial" panose="020B0604020202020204" pitchFamily="34" charset="0"/>
              <a:buChar char="•"/>
            </a:pPr>
            <a:r>
              <a:rPr lang="en-US" sz="1300" dirty="0"/>
              <a:t>  Staff met with engineer regarding bringing St. Bernadette Church into compliance. He has been working diligently on plans and staff expects to see site plan and stormwater submittal within the next few months. Building has been placed over property line and staff may not sign off on recombination until it has been moved and survey reflects this change.</a:t>
            </a:r>
          </a:p>
          <a:p>
            <a:pPr marL="0" indent="0">
              <a:lnSpc>
                <a:spcPct val="120000"/>
              </a:lnSpc>
              <a:spcBef>
                <a:spcPts val="0"/>
              </a:spcBef>
              <a:spcAft>
                <a:spcPts val="0"/>
              </a:spcAft>
              <a:buNone/>
            </a:pPr>
            <a:r>
              <a:rPr lang="en-US" sz="1300" b="1" u="sng" dirty="0"/>
              <a:t>Development Project Updates</a:t>
            </a:r>
            <a:endParaRPr lang="en-US" sz="1300" u="sng" dirty="0"/>
          </a:p>
          <a:p>
            <a:pPr>
              <a:lnSpc>
                <a:spcPct val="120000"/>
              </a:lnSpc>
              <a:spcBef>
                <a:spcPts val="0"/>
              </a:spcBef>
              <a:spcAft>
                <a:spcPts val="0"/>
              </a:spcAft>
              <a:buFont typeface="Arial" panose="020B0604020202020204" pitchFamily="34" charset="0"/>
              <a:buChar char="•"/>
            </a:pPr>
            <a:r>
              <a:rPr lang="en-US" sz="1300" dirty="0"/>
              <a:t> The following pages include ongoing projects that have not received final zoning inspection</a:t>
            </a:r>
          </a:p>
          <a:p>
            <a:pPr marL="0">
              <a:lnSpc>
                <a:spcPct val="120000"/>
              </a:lnSpc>
              <a:spcBef>
                <a:spcPts val="0"/>
              </a:spcBef>
              <a:spcAft>
                <a:spcPts val="0"/>
              </a:spcAft>
            </a:pPr>
            <a:endParaRPr lang="en-US" sz="1400" dirty="0"/>
          </a:p>
          <a:p>
            <a:pPr marL="0">
              <a:lnSpc>
                <a:spcPct val="120000"/>
              </a:lnSpc>
              <a:spcBef>
                <a:spcPts val="0"/>
              </a:spcBef>
              <a:spcAft>
                <a:spcPts val="0"/>
              </a:spcAft>
              <a:buFont typeface="Arial" panose="020B0604020202020204" pitchFamily="34" charset="0"/>
              <a:buChar char="•"/>
            </a:pPr>
            <a:endParaRPr lang="en-US" sz="1400" dirty="0"/>
          </a:p>
        </p:txBody>
      </p:sp>
      <p:sp>
        <p:nvSpPr>
          <p:cNvPr id="2" name="TextBox 1">
            <a:extLst>
              <a:ext uri="{FF2B5EF4-FFF2-40B4-BE49-F238E27FC236}">
                <a16:creationId xmlns:a16="http://schemas.microsoft.com/office/drawing/2014/main" id="{2552C774-FF72-8F4C-5712-412D26DA9DE3}"/>
              </a:ext>
            </a:extLst>
          </p:cNvPr>
          <p:cNvSpPr txBox="1"/>
          <p:nvPr/>
        </p:nvSpPr>
        <p:spPr>
          <a:xfrm>
            <a:off x="562707" y="65697"/>
            <a:ext cx="8018584" cy="369332"/>
          </a:xfrm>
          <a:prstGeom prst="rect">
            <a:avLst/>
          </a:prstGeom>
          <a:noFill/>
        </p:spPr>
        <p:txBody>
          <a:bodyPr wrap="square" rtlCol="0">
            <a:spAutoFit/>
          </a:bodyPr>
          <a:lstStyle/>
          <a:p>
            <a:r>
              <a:rPr lang="en-US" b="1" dirty="0"/>
              <a:t>Planning Staff: </a:t>
            </a:r>
            <a:r>
              <a:rPr lang="en-US" b="1" spc="-100" dirty="0">
                <a:latin typeface="+mn-lt"/>
              </a:rPr>
              <a:t>Planning: Environment, Economic Development, Land Use, Transportation…</a:t>
            </a:r>
            <a:endParaRPr lang="en-US" b="1" dirty="0"/>
          </a:p>
        </p:txBody>
      </p:sp>
    </p:spTree>
    <p:extLst>
      <p:ext uri="{BB962C8B-B14F-4D97-AF65-F5344CB8AC3E}">
        <p14:creationId xmlns:p14="http://schemas.microsoft.com/office/powerpoint/2010/main" val="194828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A228-53A0-0869-367B-7644D43A49D3}"/>
              </a:ext>
            </a:extLst>
          </p:cNvPr>
          <p:cNvSpPr>
            <a:spLocks noGrp="1"/>
          </p:cNvSpPr>
          <p:nvPr>
            <p:ph type="title"/>
          </p:nvPr>
        </p:nvSpPr>
        <p:spPr>
          <a:xfrm>
            <a:off x="328152" y="1909647"/>
            <a:ext cx="2400300" cy="2087164"/>
          </a:xfrm>
        </p:spPr>
        <p:txBody>
          <a:bodyPr/>
          <a:lstStyle/>
          <a:p>
            <a:r>
              <a:rPr lang="en-US" dirty="0"/>
              <a:t>Stream RV</a:t>
            </a:r>
          </a:p>
        </p:txBody>
      </p:sp>
      <p:sp>
        <p:nvSpPr>
          <p:cNvPr id="4" name="Text Placeholder 3">
            <a:extLst>
              <a:ext uri="{FF2B5EF4-FFF2-40B4-BE49-F238E27FC236}">
                <a16:creationId xmlns:a16="http://schemas.microsoft.com/office/drawing/2014/main" id="{CF3E889B-4540-CB2E-F4A2-CFFA2434FAC0}"/>
              </a:ext>
            </a:extLst>
          </p:cNvPr>
          <p:cNvSpPr>
            <a:spLocks noGrp="1"/>
          </p:cNvSpPr>
          <p:nvPr>
            <p:ph type="body" sz="half" idx="2"/>
          </p:nvPr>
        </p:nvSpPr>
        <p:spPr>
          <a:xfrm>
            <a:off x="328152" y="3996811"/>
            <a:ext cx="2400300" cy="3379124"/>
          </a:xfrm>
        </p:spPr>
        <p:txBody>
          <a:bodyPr/>
          <a:lstStyle/>
          <a:p>
            <a:pPr marL="285750" indent="-285750">
              <a:buFont typeface="Arial" panose="020B0604020202020204" pitchFamily="34" charset="0"/>
              <a:buChar char="•"/>
            </a:pPr>
            <a:r>
              <a:rPr lang="en-US" dirty="0"/>
              <a:t>Expansion of existing Stream RV business at 171 Village Ct</a:t>
            </a:r>
          </a:p>
          <a:p>
            <a:pPr marL="285750" indent="-285750">
              <a:buFont typeface="Arial" panose="020B0604020202020204" pitchFamily="34" charset="0"/>
              <a:buChar char="•"/>
            </a:pPr>
            <a:r>
              <a:rPr lang="en-US" dirty="0"/>
              <a:t>Second set of plans submitted and reviewed. Awaiting approval from various entities prior to permit submittal.</a:t>
            </a:r>
          </a:p>
        </p:txBody>
      </p:sp>
      <p:pic>
        <p:nvPicPr>
          <p:cNvPr id="8" name="Content Placeholder 7" descr="A picture containing tree&#10;&#10;Description automatically generated">
            <a:extLst>
              <a:ext uri="{FF2B5EF4-FFF2-40B4-BE49-F238E27FC236}">
                <a16:creationId xmlns:a16="http://schemas.microsoft.com/office/drawing/2014/main" id="{3176513B-EC8C-FC6A-9178-EF02164773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4596" y="3429001"/>
            <a:ext cx="4494566" cy="2611194"/>
          </a:xfrm>
        </p:spPr>
      </p:pic>
      <p:cxnSp>
        <p:nvCxnSpPr>
          <p:cNvPr id="5" name="Straight Connector 4">
            <a:extLst>
              <a:ext uri="{FF2B5EF4-FFF2-40B4-BE49-F238E27FC236}">
                <a16:creationId xmlns:a16="http://schemas.microsoft.com/office/drawing/2014/main" id="{8389E43A-6770-889C-E56E-654EF5D28616}"/>
              </a:ext>
            </a:extLst>
          </p:cNvPr>
          <p:cNvCxnSpPr>
            <a:cxnSpLocks/>
          </p:cNvCxnSpPr>
          <p:nvPr/>
        </p:nvCxnSpPr>
        <p:spPr>
          <a:xfrm>
            <a:off x="0" y="3276771"/>
            <a:ext cx="880427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5D3B966-DB09-5A0B-113B-44B58F1C0A0B}"/>
              </a:ext>
            </a:extLst>
          </p:cNvPr>
          <p:cNvSpPr txBox="1">
            <a:spLocks/>
          </p:cNvSpPr>
          <p:nvPr/>
        </p:nvSpPr>
        <p:spPr>
          <a:xfrm>
            <a:off x="328152" y="-902133"/>
            <a:ext cx="2400300" cy="2286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dirty="0"/>
              <a:t>Altec Gen II Expansion</a:t>
            </a:r>
          </a:p>
        </p:txBody>
      </p:sp>
      <p:sp>
        <p:nvSpPr>
          <p:cNvPr id="9" name="Text Placeholder 3">
            <a:extLst>
              <a:ext uri="{FF2B5EF4-FFF2-40B4-BE49-F238E27FC236}">
                <a16:creationId xmlns:a16="http://schemas.microsoft.com/office/drawing/2014/main" id="{86D17637-F554-7D55-955C-CBEF273D21BE}"/>
              </a:ext>
            </a:extLst>
          </p:cNvPr>
          <p:cNvSpPr txBox="1">
            <a:spLocks/>
          </p:cNvSpPr>
          <p:nvPr/>
        </p:nvSpPr>
        <p:spPr>
          <a:xfrm>
            <a:off x="354300" y="1446366"/>
            <a:ext cx="2400300" cy="132140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a:t>Expansion of existing office building and parking lot</a:t>
            </a:r>
          </a:p>
          <a:p>
            <a:pPr marL="285750" indent="-285750">
              <a:buFont typeface="Arial" panose="020B0604020202020204" pitchFamily="34" charset="0"/>
              <a:buChar char="•"/>
            </a:pPr>
            <a:r>
              <a:rPr lang="en-US" dirty="0"/>
              <a:t>Stormwater deposit paid</a:t>
            </a:r>
          </a:p>
          <a:p>
            <a:pPr marL="285750" indent="-285750">
              <a:buFont typeface="Arial" panose="020B0604020202020204" pitchFamily="34" charset="0"/>
              <a:buChar char="•"/>
            </a:pPr>
            <a:r>
              <a:rPr lang="en-US" dirty="0"/>
              <a:t>First set of plans reviewed and comments submitted</a:t>
            </a:r>
          </a:p>
          <a:p>
            <a:endParaRPr lang="en-US" dirty="0"/>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61252700-672D-380A-33CD-522DC1D51E17}"/>
              </a:ext>
            </a:extLst>
          </p:cNvPr>
          <p:cNvPicPr>
            <a:picLocks noChangeAspect="1"/>
          </p:cNvPicPr>
          <p:nvPr/>
        </p:nvPicPr>
        <p:blipFill>
          <a:blip r:embed="rId3"/>
          <a:stretch>
            <a:fillRect/>
          </a:stretch>
        </p:blipFill>
        <p:spPr>
          <a:xfrm>
            <a:off x="3234493" y="297066"/>
            <a:ext cx="4434669" cy="2780285"/>
          </a:xfrm>
          <a:prstGeom prst="rect">
            <a:avLst/>
          </a:prstGeom>
        </p:spPr>
      </p:pic>
    </p:spTree>
    <p:extLst>
      <p:ext uri="{BB962C8B-B14F-4D97-AF65-F5344CB8AC3E}">
        <p14:creationId xmlns:p14="http://schemas.microsoft.com/office/powerpoint/2010/main" val="374211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A9656C-97DF-0AB6-D514-41B2588B47F0}"/>
              </a:ext>
            </a:extLst>
          </p:cNvPr>
          <p:cNvSpPr>
            <a:spLocks noGrp="1"/>
          </p:cNvSpPr>
          <p:nvPr>
            <p:ph type="body" sz="half" idx="2"/>
          </p:nvPr>
        </p:nvSpPr>
        <p:spPr>
          <a:xfrm>
            <a:off x="342900" y="3792512"/>
            <a:ext cx="2400300" cy="2512692"/>
          </a:xfrm>
        </p:spPr>
        <p:txBody>
          <a:bodyPr>
            <a:normAutofit/>
          </a:bodyPr>
          <a:lstStyle/>
          <a:p>
            <a:pPr algn="ctr"/>
            <a:r>
              <a:rPr lang="en-US" sz="2800" dirty="0"/>
              <a:t>Other Projects</a:t>
            </a:r>
          </a:p>
        </p:txBody>
      </p:sp>
      <p:pic>
        <p:nvPicPr>
          <p:cNvPr id="5" name="Content Placeholder 4" descr="Map&#10;&#10;Description automatically generated">
            <a:extLst>
              <a:ext uri="{FF2B5EF4-FFF2-40B4-BE49-F238E27FC236}">
                <a16:creationId xmlns:a16="http://schemas.microsoft.com/office/drawing/2014/main" id="{EF75948C-F826-55D0-33B4-181B4C0537FD}"/>
              </a:ext>
            </a:extLst>
          </p:cNvPr>
          <p:cNvPicPr>
            <a:picLocks noGrp="1" noChangeAspect="1"/>
          </p:cNvPicPr>
          <p:nvPr>
            <p:ph idx="1"/>
          </p:nvPr>
        </p:nvPicPr>
        <p:blipFill>
          <a:blip r:embed="rId2"/>
          <a:stretch>
            <a:fillRect/>
          </a:stretch>
        </p:blipFill>
        <p:spPr>
          <a:xfrm>
            <a:off x="4778862" y="159558"/>
            <a:ext cx="1858743" cy="2978846"/>
          </a:xfrm>
          <a:prstGeom prst="rect">
            <a:avLst/>
          </a:prstGeom>
        </p:spPr>
      </p:pic>
      <p:cxnSp>
        <p:nvCxnSpPr>
          <p:cNvPr id="6" name="Straight Connector 5">
            <a:extLst>
              <a:ext uri="{FF2B5EF4-FFF2-40B4-BE49-F238E27FC236}">
                <a16:creationId xmlns:a16="http://schemas.microsoft.com/office/drawing/2014/main" id="{BC032757-F08C-019E-DE1F-BBD0C790D6A8}"/>
              </a:ext>
            </a:extLst>
          </p:cNvPr>
          <p:cNvCxnSpPr>
            <a:cxnSpLocks/>
          </p:cNvCxnSpPr>
          <p:nvPr/>
        </p:nvCxnSpPr>
        <p:spPr>
          <a:xfrm>
            <a:off x="169865" y="3531799"/>
            <a:ext cx="880427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52FC4F-B313-212F-24CB-4C91D3CFAC46}"/>
              </a:ext>
            </a:extLst>
          </p:cNvPr>
          <p:cNvSpPr txBox="1"/>
          <p:nvPr/>
        </p:nvSpPr>
        <p:spPr>
          <a:xfrm>
            <a:off x="0" y="271220"/>
            <a:ext cx="2960175" cy="3570208"/>
          </a:xfrm>
          <a:prstGeom prst="rect">
            <a:avLst/>
          </a:prstGeom>
          <a:noFill/>
        </p:spPr>
        <p:txBody>
          <a:bodyPr wrap="square" rtlCol="0">
            <a:spAutoFit/>
          </a:bodyPr>
          <a:lstStyle/>
          <a:p>
            <a:pPr algn="ctr"/>
            <a:r>
              <a:rPr lang="en-US" sz="2800" dirty="0" err="1">
                <a:solidFill>
                  <a:schemeClr val="bg1">
                    <a:lumMod val="95000"/>
                  </a:schemeClr>
                </a:solidFill>
              </a:rPr>
              <a:t>Tarpey</a:t>
            </a:r>
            <a:r>
              <a:rPr lang="en-US" sz="2800" dirty="0">
                <a:solidFill>
                  <a:schemeClr val="bg1">
                    <a:lumMod val="95000"/>
                  </a:schemeClr>
                </a:solidFill>
              </a:rPr>
              <a:t> Solar Farm</a:t>
            </a:r>
          </a:p>
          <a:p>
            <a:pPr marL="285750" indent="-285750">
              <a:buFont typeface="Arial" panose="020B0604020202020204" pitchFamily="34" charset="0"/>
              <a:buChar char="•"/>
            </a:pPr>
            <a:r>
              <a:rPr lang="en-US" dirty="0">
                <a:solidFill>
                  <a:schemeClr val="bg1">
                    <a:lumMod val="95000"/>
                  </a:schemeClr>
                </a:solidFill>
              </a:rPr>
              <a:t>SUP 18-01</a:t>
            </a:r>
          </a:p>
          <a:p>
            <a:pPr marL="285750" indent="-285750">
              <a:buFont typeface="Arial" panose="020B0604020202020204" pitchFamily="34" charset="0"/>
              <a:buChar char="•"/>
            </a:pPr>
            <a:r>
              <a:rPr lang="en-US" dirty="0">
                <a:solidFill>
                  <a:schemeClr val="bg1">
                    <a:lumMod val="95000"/>
                  </a:schemeClr>
                </a:solidFill>
              </a:rPr>
              <a:t>Developer requested time to plant buffer at more appropriate growing season.</a:t>
            </a:r>
          </a:p>
          <a:p>
            <a:pPr marL="285750" indent="-285750">
              <a:buFont typeface="Arial" panose="020B0604020202020204" pitchFamily="34" charset="0"/>
              <a:buChar char="•"/>
            </a:pPr>
            <a:r>
              <a:rPr lang="en-US" dirty="0">
                <a:solidFill>
                  <a:schemeClr val="bg1">
                    <a:lumMod val="95000"/>
                  </a:schemeClr>
                </a:solidFill>
              </a:rPr>
              <a:t>Temporary C/O issued and will expire 12.13.2023</a:t>
            </a:r>
          </a:p>
          <a:p>
            <a:pPr marL="285750" indent="-285750">
              <a:buFont typeface="Arial" panose="020B0604020202020204" pitchFamily="34" charset="0"/>
              <a:buChar char="•"/>
            </a:pPr>
            <a:r>
              <a:rPr lang="en-US" dirty="0">
                <a:solidFill>
                  <a:schemeClr val="bg1">
                    <a:lumMod val="95000"/>
                  </a:schemeClr>
                </a:solidFill>
              </a:rPr>
              <a:t>Final buffer must be planted and inspected prior to final C/O</a:t>
            </a:r>
          </a:p>
          <a:p>
            <a:endParaRPr lang="en-US" dirty="0"/>
          </a:p>
        </p:txBody>
      </p:sp>
      <p:sp>
        <p:nvSpPr>
          <p:cNvPr id="9" name="TextBox 8">
            <a:extLst>
              <a:ext uri="{FF2B5EF4-FFF2-40B4-BE49-F238E27FC236}">
                <a16:creationId xmlns:a16="http://schemas.microsoft.com/office/drawing/2014/main" id="{54F09568-DDFD-46D6-F340-B7BC522C0E2B}"/>
              </a:ext>
            </a:extLst>
          </p:cNvPr>
          <p:cNvSpPr txBox="1"/>
          <p:nvPr/>
        </p:nvSpPr>
        <p:spPr>
          <a:xfrm>
            <a:off x="3541866" y="3531799"/>
            <a:ext cx="4591372" cy="3739485"/>
          </a:xfrm>
          <a:prstGeom prst="rect">
            <a:avLst/>
          </a:prstGeom>
          <a:noFill/>
        </p:spPr>
        <p:txBody>
          <a:bodyPr wrap="square">
            <a:spAutoFit/>
          </a:bodyPr>
          <a:lstStyle/>
          <a:p>
            <a:pPr>
              <a:lnSpc>
                <a:spcPct val="100000"/>
              </a:lnSpc>
              <a:spcAft>
                <a:spcPts val="600"/>
              </a:spcAft>
            </a:pPr>
            <a:r>
              <a:rPr lang="en-US" sz="1600" u="sng" dirty="0" err="1">
                <a:solidFill>
                  <a:schemeClr val="tx1">
                    <a:lumMod val="85000"/>
                    <a:lumOff val="15000"/>
                  </a:schemeClr>
                </a:solidFill>
              </a:rPr>
              <a:t>Jarco</a:t>
            </a:r>
            <a:r>
              <a:rPr lang="en-US" sz="1600" u="sng" dirty="0">
                <a:solidFill>
                  <a:schemeClr val="tx1">
                    <a:lumMod val="85000"/>
                    <a:lumOff val="15000"/>
                  </a:schemeClr>
                </a:solidFill>
              </a:rPr>
              <a:t> Supply</a:t>
            </a:r>
          </a:p>
          <a:p>
            <a:pPr marL="285750" indent="-285750">
              <a:lnSpc>
                <a:spcPct val="100000"/>
              </a:lnSpc>
              <a:spcAft>
                <a:spcPts val="600"/>
              </a:spcAft>
              <a:buFont typeface="Arial" panose="020B0604020202020204" pitchFamily="34" charset="0"/>
              <a:buChar char="•"/>
            </a:pPr>
            <a:r>
              <a:rPr lang="en-US" sz="1600" dirty="0">
                <a:solidFill>
                  <a:schemeClr val="tx1">
                    <a:lumMod val="85000"/>
                    <a:lumOff val="15000"/>
                  </a:schemeClr>
                </a:solidFill>
              </a:rPr>
              <a:t>Final Zoning Inspection will take place prior to C/O</a:t>
            </a:r>
          </a:p>
          <a:p>
            <a:pPr>
              <a:lnSpc>
                <a:spcPct val="100000"/>
              </a:lnSpc>
              <a:spcAft>
                <a:spcPts val="600"/>
              </a:spcAft>
            </a:pPr>
            <a:r>
              <a:rPr lang="en-US" sz="1600" u="sng" dirty="0">
                <a:solidFill>
                  <a:schemeClr val="tx1">
                    <a:lumMod val="85000"/>
                    <a:lumOff val="15000"/>
                  </a:schemeClr>
                </a:solidFill>
              </a:rPr>
              <a:t>Altec </a:t>
            </a:r>
            <a:r>
              <a:rPr lang="en-US" sz="1600" u="sng" dirty="0" err="1">
                <a:solidFill>
                  <a:schemeClr val="tx1">
                    <a:lumMod val="85000"/>
                    <a:lumOff val="15000"/>
                  </a:schemeClr>
                </a:solidFill>
              </a:rPr>
              <a:t>Chasis</a:t>
            </a:r>
            <a:r>
              <a:rPr lang="en-US" sz="1600" u="sng" dirty="0">
                <a:solidFill>
                  <a:schemeClr val="tx1">
                    <a:lumMod val="85000"/>
                    <a:lumOff val="15000"/>
                  </a:schemeClr>
                </a:solidFill>
              </a:rPr>
              <a:t> Storage Lot Ph II and III </a:t>
            </a:r>
          </a:p>
          <a:p>
            <a:pPr marL="285750" indent="-285750">
              <a:lnSpc>
                <a:spcPct val="100000"/>
              </a:lnSpc>
              <a:spcAft>
                <a:spcPts val="600"/>
              </a:spcAft>
              <a:buFont typeface="Arial" panose="020B0604020202020204" pitchFamily="34" charset="0"/>
              <a:buChar char="•"/>
            </a:pPr>
            <a:r>
              <a:rPr lang="en-US" sz="1600" dirty="0">
                <a:solidFill>
                  <a:schemeClr val="tx1">
                    <a:lumMod val="85000"/>
                    <a:lumOff val="15000"/>
                  </a:schemeClr>
                </a:solidFill>
              </a:rPr>
              <a:t>Reviewed and approved for C/O</a:t>
            </a:r>
          </a:p>
          <a:p>
            <a:pPr>
              <a:lnSpc>
                <a:spcPct val="100000"/>
              </a:lnSpc>
              <a:spcAft>
                <a:spcPts val="600"/>
              </a:spcAft>
            </a:pPr>
            <a:r>
              <a:rPr lang="en-US" sz="1600" u="sng" dirty="0">
                <a:solidFill>
                  <a:schemeClr val="tx1">
                    <a:lumMod val="85000"/>
                    <a:lumOff val="15000"/>
                  </a:schemeClr>
                </a:solidFill>
              </a:rPr>
              <a:t>Creedmoor Fuel</a:t>
            </a:r>
          </a:p>
          <a:p>
            <a:pPr marL="285750" indent="-285750">
              <a:lnSpc>
                <a:spcPct val="100000"/>
              </a:lnSpc>
              <a:spcAft>
                <a:spcPts val="600"/>
              </a:spcAft>
              <a:buFont typeface="Arial" panose="020B0604020202020204" pitchFamily="34" charset="0"/>
              <a:buChar char="•"/>
            </a:pPr>
            <a:r>
              <a:rPr lang="en-US" sz="1600" dirty="0">
                <a:solidFill>
                  <a:schemeClr val="tx1">
                    <a:lumMod val="85000"/>
                    <a:lumOff val="15000"/>
                  </a:schemeClr>
                </a:solidFill>
              </a:rPr>
              <a:t>Met with Engineer and expect revised plans to be submitted within one month</a:t>
            </a:r>
          </a:p>
          <a:p>
            <a:pPr>
              <a:lnSpc>
                <a:spcPct val="100000"/>
              </a:lnSpc>
              <a:spcAft>
                <a:spcPts val="600"/>
              </a:spcAft>
            </a:pPr>
            <a:r>
              <a:rPr lang="en-US" sz="1600" u="sng" dirty="0">
                <a:solidFill>
                  <a:schemeClr val="tx1">
                    <a:lumMod val="85000"/>
                    <a:lumOff val="15000"/>
                  </a:schemeClr>
                </a:solidFill>
              </a:rPr>
              <a:t>Meritage Homes</a:t>
            </a:r>
          </a:p>
          <a:p>
            <a:pPr marL="285750" indent="-285750">
              <a:lnSpc>
                <a:spcPct val="100000"/>
              </a:lnSpc>
              <a:spcAft>
                <a:spcPts val="600"/>
              </a:spcAft>
              <a:buFont typeface="Arial" panose="020B0604020202020204" pitchFamily="34" charset="0"/>
              <a:buChar char="•"/>
            </a:pPr>
            <a:r>
              <a:rPr lang="en-US" sz="1600" dirty="0">
                <a:solidFill>
                  <a:schemeClr val="tx1">
                    <a:lumMod val="85000"/>
                    <a:lumOff val="15000"/>
                  </a:schemeClr>
                </a:solidFill>
              </a:rPr>
              <a:t>Meeting held with developer 6.29</a:t>
            </a:r>
          </a:p>
          <a:p>
            <a:pPr marL="285750" indent="-285750">
              <a:lnSpc>
                <a:spcPct val="100000"/>
              </a:lnSpc>
              <a:spcAft>
                <a:spcPts val="600"/>
              </a:spcAft>
              <a:buFont typeface="Arial" panose="020B0604020202020204" pitchFamily="34" charset="0"/>
              <a:buChar char="•"/>
            </a:pPr>
            <a:endParaRPr lang="en-US" sz="1600" dirty="0">
              <a:solidFill>
                <a:schemeClr val="tx1">
                  <a:lumMod val="85000"/>
                  <a:lumOff val="15000"/>
                </a:schemeClr>
              </a:solidFill>
            </a:endParaRPr>
          </a:p>
          <a:p>
            <a:pPr>
              <a:lnSpc>
                <a:spcPct val="100000"/>
              </a:lnSpc>
              <a:spcAft>
                <a:spcPts val="600"/>
              </a:spcAft>
            </a:pP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3405785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12458</TotalTime>
  <Words>502</Words>
  <Application>Microsoft Office PowerPoint</Application>
  <PresentationFormat>On-screen Show (4:3)</PresentationFormat>
  <Paragraphs>42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Retrospect</vt:lpstr>
      <vt:lpstr>Planning Report </vt:lpstr>
      <vt:lpstr>PowerPoint Presentation</vt:lpstr>
      <vt:lpstr>Stream RV</vt:lpstr>
      <vt:lpstr>PowerPoint Presentation</vt:lpstr>
    </vt:vector>
  </TitlesOfParts>
  <Company>VC3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Report</dc:title>
  <dc:creator>Katie Rhyne</dc:creator>
  <cp:lastModifiedBy>Katie Rhyne</cp:lastModifiedBy>
  <cp:revision>148</cp:revision>
  <cp:lastPrinted>2023-03-09T23:40:54Z</cp:lastPrinted>
  <dcterms:created xsi:type="dcterms:W3CDTF">2020-12-07T19:20:06Z</dcterms:created>
  <dcterms:modified xsi:type="dcterms:W3CDTF">2023-06-28T15:37:58Z</dcterms:modified>
</cp:coreProperties>
</file>