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
  </p:notesMasterIdLst>
  <p:sldIdLst>
    <p:sldId id="256" r:id="rId2"/>
    <p:sldId id="279" r:id="rId3"/>
    <p:sldId id="280" r:id="rId4"/>
    <p:sldId id="281" r:id="rId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Rhyne" initials="KR" lastIdx="1" clrIdx="0">
    <p:extLst>
      <p:ext uri="{19B8F6BF-5375-455C-9EA6-DF929625EA0E}">
        <p15:presenceInfo xmlns:p15="http://schemas.microsoft.com/office/powerpoint/2012/main" userId="S-1-5-21-1557754105-4197575182-2919683693-12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6" autoAdjust="0"/>
    <p:restoredTop sz="94660"/>
  </p:normalViewPr>
  <p:slideViewPr>
    <p:cSldViewPr snapToGrid="0">
      <p:cViewPr varScale="1">
        <p:scale>
          <a:sx n="83" d="100"/>
          <a:sy n="83" d="100"/>
        </p:scale>
        <p:origin x="147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1623852-36D1-48C2-A9DC-3E093D4A02F6}" type="datetimeFigureOut">
              <a:rPr lang="en-US" smtClean="0"/>
              <a:t>8/30/2023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C21C792-F273-4A4B-A055-14D4199B837A}" type="slidenum">
              <a:rPr lang="en-US" smtClean="0"/>
              <a:t>‹#›</a:t>
            </a:fld>
            <a:endParaRPr lang="en-US"/>
          </a:p>
        </p:txBody>
      </p:sp>
    </p:spTree>
    <p:extLst>
      <p:ext uri="{BB962C8B-B14F-4D97-AF65-F5344CB8AC3E}">
        <p14:creationId xmlns:p14="http://schemas.microsoft.com/office/powerpoint/2010/main" val="4050062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29D62C-40F0-4745-9D3B-0078ED0C57F9}"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0E0-539D-4EB7-9858-38FBDA853234}"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495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29D62C-40F0-4745-9D3B-0078ED0C57F9}"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0E0-539D-4EB7-9858-38FBDA853234}" type="slidenum">
              <a:rPr lang="en-US" smtClean="0"/>
              <a:t>‹#›</a:t>
            </a:fld>
            <a:endParaRPr lang="en-US"/>
          </a:p>
        </p:txBody>
      </p:sp>
    </p:spTree>
    <p:extLst>
      <p:ext uri="{BB962C8B-B14F-4D97-AF65-F5344CB8AC3E}">
        <p14:creationId xmlns:p14="http://schemas.microsoft.com/office/powerpoint/2010/main" val="3300493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29D62C-40F0-4745-9D3B-0078ED0C57F9}"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0E0-539D-4EB7-9858-38FBDA853234}" type="slidenum">
              <a:rPr lang="en-US" smtClean="0"/>
              <a:t>‹#›</a:t>
            </a:fld>
            <a:endParaRPr lang="en-US"/>
          </a:p>
        </p:txBody>
      </p:sp>
    </p:spTree>
    <p:extLst>
      <p:ext uri="{BB962C8B-B14F-4D97-AF65-F5344CB8AC3E}">
        <p14:creationId xmlns:p14="http://schemas.microsoft.com/office/powerpoint/2010/main" val="3003874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29D62C-40F0-4745-9D3B-0078ED0C57F9}"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0E0-539D-4EB7-9858-38FBDA853234}" type="slidenum">
              <a:rPr lang="en-US" smtClean="0"/>
              <a:t>‹#›</a:t>
            </a:fld>
            <a:endParaRPr lang="en-US"/>
          </a:p>
        </p:txBody>
      </p:sp>
    </p:spTree>
    <p:extLst>
      <p:ext uri="{BB962C8B-B14F-4D97-AF65-F5344CB8AC3E}">
        <p14:creationId xmlns:p14="http://schemas.microsoft.com/office/powerpoint/2010/main" val="333549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29D62C-40F0-4745-9D3B-0078ED0C57F9}"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0E0-539D-4EB7-9858-38FBDA853234}"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922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29D62C-40F0-4745-9D3B-0078ED0C57F9}"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130E0-539D-4EB7-9858-38FBDA853234}" type="slidenum">
              <a:rPr lang="en-US" smtClean="0"/>
              <a:t>‹#›</a:t>
            </a:fld>
            <a:endParaRPr lang="en-US"/>
          </a:p>
        </p:txBody>
      </p:sp>
    </p:spTree>
    <p:extLst>
      <p:ext uri="{BB962C8B-B14F-4D97-AF65-F5344CB8AC3E}">
        <p14:creationId xmlns:p14="http://schemas.microsoft.com/office/powerpoint/2010/main" val="1838136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29D62C-40F0-4745-9D3B-0078ED0C57F9}" type="datetimeFigureOut">
              <a:rPr lang="en-US" smtClean="0"/>
              <a:t>8/30/2023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7130E0-539D-4EB7-9858-38FBDA853234}" type="slidenum">
              <a:rPr lang="en-US" smtClean="0"/>
              <a:t>‹#›</a:t>
            </a:fld>
            <a:endParaRPr lang="en-US"/>
          </a:p>
        </p:txBody>
      </p:sp>
    </p:spTree>
    <p:extLst>
      <p:ext uri="{BB962C8B-B14F-4D97-AF65-F5344CB8AC3E}">
        <p14:creationId xmlns:p14="http://schemas.microsoft.com/office/powerpoint/2010/main" val="1207414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29D62C-40F0-4745-9D3B-0078ED0C57F9}" type="datetimeFigureOut">
              <a:rPr lang="en-US" smtClean="0"/>
              <a:t>8/30/2023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7130E0-539D-4EB7-9858-38FBDA853234}" type="slidenum">
              <a:rPr lang="en-US" smtClean="0"/>
              <a:t>‹#›</a:t>
            </a:fld>
            <a:endParaRPr lang="en-US"/>
          </a:p>
        </p:txBody>
      </p:sp>
    </p:spTree>
    <p:extLst>
      <p:ext uri="{BB962C8B-B14F-4D97-AF65-F5344CB8AC3E}">
        <p14:creationId xmlns:p14="http://schemas.microsoft.com/office/powerpoint/2010/main" val="364230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A29D62C-40F0-4745-9D3B-0078ED0C57F9}" type="datetimeFigureOut">
              <a:rPr lang="en-US" smtClean="0"/>
              <a:t>8/30/2023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67130E0-539D-4EB7-9858-38FBDA853234}" type="slidenum">
              <a:rPr lang="en-US" smtClean="0"/>
              <a:t>‹#›</a:t>
            </a:fld>
            <a:endParaRPr lang="en-US"/>
          </a:p>
        </p:txBody>
      </p:sp>
    </p:spTree>
    <p:extLst>
      <p:ext uri="{BB962C8B-B14F-4D97-AF65-F5344CB8AC3E}">
        <p14:creationId xmlns:p14="http://schemas.microsoft.com/office/powerpoint/2010/main" val="3536135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A29D62C-40F0-4745-9D3B-0078ED0C57F9}" type="datetimeFigureOut">
              <a:rPr lang="en-US" smtClean="0"/>
              <a:t>8/30/2023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67130E0-539D-4EB7-9858-38FBDA853234}" type="slidenum">
              <a:rPr lang="en-US" smtClean="0"/>
              <a:t>‹#›</a:t>
            </a:fld>
            <a:endParaRPr lang="en-US"/>
          </a:p>
        </p:txBody>
      </p:sp>
    </p:spTree>
    <p:extLst>
      <p:ext uri="{BB962C8B-B14F-4D97-AF65-F5344CB8AC3E}">
        <p14:creationId xmlns:p14="http://schemas.microsoft.com/office/powerpoint/2010/main" val="3445890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A29D62C-40F0-4745-9D3B-0078ED0C57F9}"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7130E0-539D-4EB7-9858-38FBDA853234}" type="slidenum">
              <a:rPr lang="en-US" smtClean="0"/>
              <a:t>‹#›</a:t>
            </a:fld>
            <a:endParaRPr lang="en-US"/>
          </a:p>
        </p:txBody>
      </p:sp>
    </p:spTree>
    <p:extLst>
      <p:ext uri="{BB962C8B-B14F-4D97-AF65-F5344CB8AC3E}">
        <p14:creationId xmlns:p14="http://schemas.microsoft.com/office/powerpoint/2010/main" val="940612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A29D62C-40F0-4745-9D3B-0078ED0C57F9}" type="datetimeFigureOut">
              <a:rPr lang="en-US" smtClean="0"/>
              <a:t>8/30/2023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67130E0-539D-4EB7-9858-38FBDA853234}"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0542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819" y="1256703"/>
            <a:ext cx="7543800" cy="3566160"/>
          </a:xfrm>
        </p:spPr>
        <p:txBody>
          <a:bodyPr/>
          <a:lstStyle/>
          <a:p>
            <a:r>
              <a:rPr lang="en-US" dirty="0"/>
              <a:t>Planning Report</a:t>
            </a:r>
            <a:br>
              <a:rPr lang="en-US" dirty="0"/>
            </a:br>
            <a:endParaRPr lang="en-US" dirty="0"/>
          </a:p>
        </p:txBody>
      </p:sp>
      <p:sp>
        <p:nvSpPr>
          <p:cNvPr id="3" name="Subtitle 2"/>
          <p:cNvSpPr>
            <a:spLocks noGrp="1"/>
          </p:cNvSpPr>
          <p:nvPr>
            <p:ph type="subTitle" idx="1"/>
          </p:nvPr>
        </p:nvSpPr>
        <p:spPr>
          <a:xfrm>
            <a:off x="675480" y="4455621"/>
            <a:ext cx="7693358" cy="1143000"/>
          </a:xfrm>
        </p:spPr>
        <p:txBody>
          <a:bodyPr/>
          <a:lstStyle/>
          <a:p>
            <a:r>
              <a:rPr lang="en-US" dirty="0">
                <a:solidFill>
                  <a:schemeClr val="tx1">
                    <a:lumMod val="85000"/>
                    <a:lumOff val="15000"/>
                  </a:schemeClr>
                </a:solidFill>
              </a:rPr>
              <a:t>SEPTEMBER 7, 2023</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7629" y="5366404"/>
            <a:ext cx="2063980" cy="1358592"/>
          </a:xfrm>
          <a:prstGeom prst="rect">
            <a:avLst/>
          </a:prstGeom>
        </p:spPr>
      </p:pic>
      <p:sp>
        <p:nvSpPr>
          <p:cNvPr id="5" name="TextBox 4">
            <a:extLst>
              <a:ext uri="{FF2B5EF4-FFF2-40B4-BE49-F238E27FC236}">
                <a16:creationId xmlns:a16="http://schemas.microsoft.com/office/drawing/2014/main" id="{5490A857-E3C2-93BC-2758-3626381CA1BD}"/>
              </a:ext>
            </a:extLst>
          </p:cNvPr>
          <p:cNvSpPr txBox="1"/>
          <p:nvPr/>
        </p:nvSpPr>
        <p:spPr>
          <a:xfrm>
            <a:off x="581892" y="3694547"/>
            <a:ext cx="8075416" cy="584775"/>
          </a:xfrm>
          <a:prstGeom prst="rect">
            <a:avLst/>
          </a:prstGeom>
          <a:noFill/>
        </p:spPr>
        <p:txBody>
          <a:bodyPr wrap="square" rtlCol="0">
            <a:spAutoFit/>
          </a:bodyPr>
          <a:lstStyle/>
          <a:p>
            <a:pPr>
              <a:spcAft>
                <a:spcPts val="600"/>
              </a:spcAft>
            </a:pPr>
            <a:r>
              <a:rPr lang="en-US" sz="1600" i="1" dirty="0">
                <a:latin typeface="+mj-lt"/>
              </a:rPr>
              <a:t>Long-Range and Current Planning, </a:t>
            </a:r>
            <a:r>
              <a:rPr lang="en-US" sz="1600" i="1" spc="-100" dirty="0">
                <a:latin typeface="+mj-lt"/>
              </a:rPr>
              <a:t>Environment and Stormwater, Transportation, Economic Development,  Land Use, Parks and Open Space, Code Enforcement…</a:t>
            </a:r>
            <a:endParaRPr lang="en-US" sz="1600" i="1" dirty="0">
              <a:latin typeface="+mj-lt"/>
            </a:endParaRPr>
          </a:p>
        </p:txBody>
      </p:sp>
    </p:spTree>
    <p:extLst>
      <p:ext uri="{BB962C8B-B14F-4D97-AF65-F5344CB8AC3E}">
        <p14:creationId xmlns:p14="http://schemas.microsoft.com/office/powerpoint/2010/main" val="291684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2D4DDDC-3FC6-B69C-E111-0EEF55D601E8}"/>
              </a:ext>
            </a:extLst>
          </p:cNvPr>
          <p:cNvSpPr txBox="1"/>
          <p:nvPr/>
        </p:nvSpPr>
        <p:spPr>
          <a:xfrm>
            <a:off x="495886" y="342041"/>
            <a:ext cx="8152227" cy="6353727"/>
          </a:xfrm>
          <a:prstGeom prst="rect">
            <a:avLst/>
          </a:prstGeom>
          <a:noFill/>
        </p:spPr>
        <p:txBody>
          <a:bodyPr wrap="square">
            <a:spAutoFit/>
          </a:bodyPr>
          <a:lstStyle/>
          <a:p>
            <a:pPr>
              <a:lnSpc>
                <a:spcPct val="120000"/>
              </a:lnSpc>
              <a:buFont typeface="Arial" panose="020B0604020202020204" pitchFamily="34" charset="0"/>
              <a:buChar char="•"/>
            </a:pPr>
            <a:r>
              <a:rPr lang="en-US" sz="1300" dirty="0"/>
              <a:t> Staff met with DFI to discuss study</a:t>
            </a:r>
          </a:p>
          <a:p>
            <a:pPr marL="0">
              <a:lnSpc>
                <a:spcPct val="120000"/>
              </a:lnSpc>
              <a:spcBef>
                <a:spcPts val="0"/>
              </a:spcBef>
              <a:spcAft>
                <a:spcPts val="0"/>
              </a:spcAft>
              <a:buFont typeface="Arial" panose="020B0604020202020204" pitchFamily="34" charset="0"/>
              <a:buChar char="•"/>
            </a:pPr>
            <a:r>
              <a:rPr lang="en-US" sz="1300" dirty="0"/>
              <a:t> Staff met with DOT regarding Meritage project, a meeting between Meritage and DOT, and Meritage and SGWASA  is next step to keep project moving forward</a:t>
            </a:r>
          </a:p>
          <a:p>
            <a:pPr marL="0">
              <a:lnSpc>
                <a:spcPct val="120000"/>
              </a:lnSpc>
              <a:spcBef>
                <a:spcPts val="0"/>
              </a:spcBef>
              <a:spcAft>
                <a:spcPts val="0"/>
              </a:spcAft>
              <a:buFont typeface="Arial" panose="020B0604020202020204" pitchFamily="34" charset="0"/>
              <a:buChar char="•"/>
            </a:pPr>
            <a:r>
              <a:rPr lang="en-US" sz="1300" dirty="0"/>
              <a:t> Staff purchased a new ESRI license for GIS software so multiple staff members may have access to it at any given time</a:t>
            </a:r>
          </a:p>
          <a:p>
            <a:pPr marL="0">
              <a:lnSpc>
                <a:spcPct val="120000"/>
              </a:lnSpc>
              <a:spcBef>
                <a:spcPts val="0"/>
              </a:spcBef>
              <a:spcAft>
                <a:spcPts val="0"/>
              </a:spcAft>
              <a:buFont typeface="Arial" panose="020B0604020202020204" pitchFamily="34" charset="0"/>
              <a:buChar char="•"/>
            </a:pPr>
            <a:r>
              <a:rPr lang="en-US" sz="1300" dirty="0"/>
              <a:t> Staff met with Stormwater Utilities Group – a new study will be conducted for stormwater utility fee. </a:t>
            </a:r>
          </a:p>
          <a:p>
            <a:pPr marL="0">
              <a:lnSpc>
                <a:spcPct val="120000"/>
              </a:lnSpc>
              <a:spcBef>
                <a:spcPts val="0"/>
              </a:spcBef>
              <a:spcAft>
                <a:spcPts val="0"/>
              </a:spcAft>
              <a:buFont typeface="Arial" panose="020B0604020202020204" pitchFamily="34" charset="0"/>
              <a:buChar char="•"/>
            </a:pPr>
            <a:r>
              <a:rPr lang="en-US" sz="1300" dirty="0"/>
              <a:t> Staff met with UNRBA to discuss Consensus Principles and potential future changes proposed to Falls Lake Rules. These Consensus Principles will be brought to Council during the October 5 meeting. These principles will need to be recommended by every jurisdiction within the Falls Lake Watershed by November 8 for the project to continue  moving forward.</a:t>
            </a:r>
          </a:p>
          <a:p>
            <a:pPr marL="0">
              <a:lnSpc>
                <a:spcPct val="120000"/>
              </a:lnSpc>
              <a:spcBef>
                <a:spcPts val="0"/>
              </a:spcBef>
              <a:spcAft>
                <a:spcPts val="0"/>
              </a:spcAft>
              <a:buFont typeface="Arial" panose="020B0604020202020204" pitchFamily="34" charset="0"/>
              <a:buChar char="•"/>
            </a:pPr>
            <a:r>
              <a:rPr lang="en-US" sz="1300" dirty="0"/>
              <a:t> Staff attended NCAZO conference in Charlotte NC to maintain licensure, legislative update by the School of Government was reported at conference.</a:t>
            </a:r>
          </a:p>
          <a:p>
            <a:pPr marL="0">
              <a:lnSpc>
                <a:spcPct val="120000"/>
              </a:lnSpc>
              <a:spcBef>
                <a:spcPts val="0"/>
              </a:spcBef>
              <a:spcAft>
                <a:spcPts val="0"/>
              </a:spcAft>
              <a:buFont typeface="Arial" panose="020B0604020202020204" pitchFamily="34" charset="0"/>
              <a:buChar char="•"/>
            </a:pPr>
            <a:r>
              <a:rPr lang="en-US" sz="1300" dirty="0"/>
              <a:t> Staff attended KTRPO meeting on August 24. Regarding Veazy Road project – DOT is reviewing information from Federal Government which impacted funding for many projects before they discuss awards with jurisdictions. It is still anticipated that we will be awarded those funds.</a:t>
            </a:r>
          </a:p>
          <a:p>
            <a:pPr marL="0">
              <a:lnSpc>
                <a:spcPct val="120000"/>
              </a:lnSpc>
              <a:spcBef>
                <a:spcPts val="0"/>
              </a:spcBef>
              <a:spcAft>
                <a:spcPts val="0"/>
              </a:spcAft>
              <a:buFont typeface="Arial" panose="020B0604020202020204" pitchFamily="34" charset="0"/>
              <a:buChar char="•"/>
            </a:pPr>
            <a:r>
              <a:rPr lang="en-US" sz="1300" b="1" u="sng" dirty="0"/>
              <a:t>Board of Adjustment / Planning Board</a:t>
            </a:r>
          </a:p>
          <a:p>
            <a:pPr>
              <a:lnSpc>
                <a:spcPct val="120000"/>
              </a:lnSpc>
            </a:pPr>
            <a:r>
              <a:rPr lang="en-US" sz="1300" dirty="0"/>
              <a:t>There will be a planning board meeting in September to consider updates to permit food trucks with restrictions throughout Town and update Article 15 (see below) to comply with DWR standards. These items were tabled at the last meeting</a:t>
            </a:r>
          </a:p>
          <a:p>
            <a:pPr>
              <a:lnSpc>
                <a:spcPct val="120000"/>
              </a:lnSpc>
            </a:pPr>
            <a:r>
              <a:rPr lang="en-US" sz="1300" b="1" u="sng" dirty="0"/>
              <a:t>Code Enforcement</a:t>
            </a:r>
          </a:p>
          <a:p>
            <a:pPr>
              <a:lnSpc>
                <a:spcPct val="120000"/>
              </a:lnSpc>
              <a:spcBef>
                <a:spcPts val="0"/>
              </a:spcBef>
              <a:spcAft>
                <a:spcPts val="0"/>
              </a:spcAft>
              <a:buFont typeface="Arial" panose="020B0604020202020204" pitchFamily="34" charset="0"/>
              <a:buChar char="•"/>
            </a:pPr>
            <a:r>
              <a:rPr lang="en-US" sz="1300" dirty="0"/>
              <a:t> There are currently 12 open violations within the Town of Butner, None were resolved this month</a:t>
            </a:r>
          </a:p>
          <a:p>
            <a:pPr>
              <a:lnSpc>
                <a:spcPct val="120000"/>
              </a:lnSpc>
              <a:spcBef>
                <a:spcPts val="0"/>
              </a:spcBef>
              <a:spcAft>
                <a:spcPts val="0"/>
              </a:spcAft>
              <a:buFont typeface="Arial" panose="020B0604020202020204" pitchFamily="34" charset="0"/>
              <a:buChar char="•"/>
            </a:pPr>
            <a:r>
              <a:rPr lang="en-US" sz="1300" dirty="0"/>
              <a:t> Reminder letters for SCM Maintenance Inspections were sent to property owners</a:t>
            </a:r>
          </a:p>
          <a:p>
            <a:pPr marL="0" indent="0">
              <a:lnSpc>
                <a:spcPct val="120000"/>
              </a:lnSpc>
              <a:spcBef>
                <a:spcPts val="0"/>
              </a:spcBef>
              <a:spcAft>
                <a:spcPts val="0"/>
              </a:spcAft>
              <a:buNone/>
            </a:pPr>
            <a:r>
              <a:rPr lang="en-US" sz="1300" b="1" u="sng" dirty="0"/>
              <a:t>Development Project Updates</a:t>
            </a:r>
            <a:endParaRPr lang="en-US" sz="1300" u="sng" dirty="0"/>
          </a:p>
          <a:p>
            <a:pPr>
              <a:lnSpc>
                <a:spcPct val="120000"/>
              </a:lnSpc>
              <a:spcBef>
                <a:spcPts val="0"/>
              </a:spcBef>
              <a:spcAft>
                <a:spcPts val="0"/>
              </a:spcAft>
              <a:buFont typeface="Arial" panose="020B0604020202020204" pitchFamily="34" charset="0"/>
              <a:buChar char="•"/>
            </a:pPr>
            <a:r>
              <a:rPr lang="en-US" sz="1300" dirty="0"/>
              <a:t> The following pages include ongoing projects that have not received final zoning inspection</a:t>
            </a:r>
          </a:p>
          <a:p>
            <a:pPr marL="0">
              <a:lnSpc>
                <a:spcPct val="120000"/>
              </a:lnSpc>
              <a:spcBef>
                <a:spcPts val="0"/>
              </a:spcBef>
              <a:spcAft>
                <a:spcPts val="0"/>
              </a:spcAft>
            </a:pPr>
            <a:endParaRPr lang="en-US" sz="1400" dirty="0"/>
          </a:p>
          <a:p>
            <a:pPr marL="0">
              <a:lnSpc>
                <a:spcPct val="120000"/>
              </a:lnSpc>
              <a:spcBef>
                <a:spcPts val="0"/>
              </a:spcBef>
              <a:spcAft>
                <a:spcPts val="0"/>
              </a:spcAft>
              <a:buFont typeface="Arial" panose="020B0604020202020204" pitchFamily="34" charset="0"/>
              <a:buChar char="•"/>
            </a:pPr>
            <a:endParaRPr lang="en-US" sz="1400" dirty="0"/>
          </a:p>
        </p:txBody>
      </p:sp>
      <p:sp>
        <p:nvSpPr>
          <p:cNvPr id="2" name="TextBox 1">
            <a:extLst>
              <a:ext uri="{FF2B5EF4-FFF2-40B4-BE49-F238E27FC236}">
                <a16:creationId xmlns:a16="http://schemas.microsoft.com/office/drawing/2014/main" id="{2552C774-FF72-8F4C-5712-412D26DA9DE3}"/>
              </a:ext>
            </a:extLst>
          </p:cNvPr>
          <p:cNvSpPr txBox="1"/>
          <p:nvPr/>
        </p:nvSpPr>
        <p:spPr>
          <a:xfrm>
            <a:off x="562707" y="65697"/>
            <a:ext cx="8018584" cy="369332"/>
          </a:xfrm>
          <a:prstGeom prst="rect">
            <a:avLst/>
          </a:prstGeom>
          <a:noFill/>
        </p:spPr>
        <p:txBody>
          <a:bodyPr wrap="square" rtlCol="0">
            <a:spAutoFit/>
          </a:bodyPr>
          <a:lstStyle/>
          <a:p>
            <a:r>
              <a:rPr lang="en-US" b="1" dirty="0"/>
              <a:t>Planning Staff: </a:t>
            </a:r>
            <a:r>
              <a:rPr lang="en-US" b="1" spc="-100" dirty="0">
                <a:latin typeface="+mn-lt"/>
              </a:rPr>
              <a:t>Planning: Environment, Economic Development, Land Use, Transportation…</a:t>
            </a:r>
            <a:endParaRPr lang="en-US" b="1" dirty="0"/>
          </a:p>
        </p:txBody>
      </p:sp>
    </p:spTree>
    <p:extLst>
      <p:ext uri="{BB962C8B-B14F-4D97-AF65-F5344CB8AC3E}">
        <p14:creationId xmlns:p14="http://schemas.microsoft.com/office/powerpoint/2010/main" val="1948286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A228-53A0-0869-367B-7644D43A49D3}"/>
              </a:ext>
            </a:extLst>
          </p:cNvPr>
          <p:cNvSpPr>
            <a:spLocks noGrp="1"/>
          </p:cNvSpPr>
          <p:nvPr>
            <p:ph type="title"/>
          </p:nvPr>
        </p:nvSpPr>
        <p:spPr>
          <a:xfrm>
            <a:off x="328152" y="1909647"/>
            <a:ext cx="2400300" cy="2087164"/>
          </a:xfrm>
        </p:spPr>
        <p:txBody>
          <a:bodyPr/>
          <a:lstStyle/>
          <a:p>
            <a:r>
              <a:rPr lang="en-US" dirty="0"/>
              <a:t>Stream RV</a:t>
            </a:r>
          </a:p>
        </p:txBody>
      </p:sp>
      <p:sp>
        <p:nvSpPr>
          <p:cNvPr id="4" name="Text Placeholder 3">
            <a:extLst>
              <a:ext uri="{FF2B5EF4-FFF2-40B4-BE49-F238E27FC236}">
                <a16:creationId xmlns:a16="http://schemas.microsoft.com/office/drawing/2014/main" id="{CF3E889B-4540-CB2E-F4A2-CFFA2434FAC0}"/>
              </a:ext>
            </a:extLst>
          </p:cNvPr>
          <p:cNvSpPr>
            <a:spLocks noGrp="1"/>
          </p:cNvSpPr>
          <p:nvPr>
            <p:ph type="body" sz="half" idx="2"/>
          </p:nvPr>
        </p:nvSpPr>
        <p:spPr>
          <a:xfrm>
            <a:off x="328152" y="3996811"/>
            <a:ext cx="2400300" cy="3379124"/>
          </a:xfrm>
        </p:spPr>
        <p:txBody>
          <a:bodyPr/>
          <a:lstStyle/>
          <a:p>
            <a:pPr marL="285750" indent="-285750">
              <a:buFont typeface="Arial" panose="020B0604020202020204" pitchFamily="34" charset="0"/>
              <a:buChar char="•"/>
            </a:pPr>
            <a:r>
              <a:rPr lang="en-US" dirty="0"/>
              <a:t>Expansion of existing Stream RV business at 171 Village Ct</a:t>
            </a:r>
          </a:p>
          <a:p>
            <a:pPr marL="285750" indent="-285750">
              <a:buFont typeface="Arial" panose="020B0604020202020204" pitchFamily="34" charset="0"/>
              <a:buChar char="•"/>
            </a:pPr>
            <a:r>
              <a:rPr lang="en-US" dirty="0"/>
              <a:t>Starting to get approval from various entities. Permit anticipated to be issued in the near future.</a:t>
            </a:r>
          </a:p>
        </p:txBody>
      </p:sp>
      <p:pic>
        <p:nvPicPr>
          <p:cNvPr id="8" name="Content Placeholder 7" descr="A picture containing tree&#10;&#10;Description automatically generated">
            <a:extLst>
              <a:ext uri="{FF2B5EF4-FFF2-40B4-BE49-F238E27FC236}">
                <a16:creationId xmlns:a16="http://schemas.microsoft.com/office/drawing/2014/main" id="{3176513B-EC8C-FC6A-9178-EF021647735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74596" y="3429001"/>
            <a:ext cx="4494566" cy="2611194"/>
          </a:xfrm>
        </p:spPr>
      </p:pic>
      <p:cxnSp>
        <p:nvCxnSpPr>
          <p:cNvPr id="5" name="Straight Connector 4">
            <a:extLst>
              <a:ext uri="{FF2B5EF4-FFF2-40B4-BE49-F238E27FC236}">
                <a16:creationId xmlns:a16="http://schemas.microsoft.com/office/drawing/2014/main" id="{8389E43A-6770-889C-E56E-654EF5D28616}"/>
              </a:ext>
            </a:extLst>
          </p:cNvPr>
          <p:cNvCxnSpPr>
            <a:cxnSpLocks/>
          </p:cNvCxnSpPr>
          <p:nvPr/>
        </p:nvCxnSpPr>
        <p:spPr>
          <a:xfrm>
            <a:off x="0" y="3276771"/>
            <a:ext cx="880427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5D3B966-DB09-5A0B-113B-44B58F1C0A0B}"/>
              </a:ext>
            </a:extLst>
          </p:cNvPr>
          <p:cNvSpPr txBox="1">
            <a:spLocks/>
          </p:cNvSpPr>
          <p:nvPr/>
        </p:nvSpPr>
        <p:spPr>
          <a:xfrm>
            <a:off x="328152" y="-902133"/>
            <a:ext cx="2400300" cy="22860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en-US" dirty="0"/>
              <a:t>Altec Gen II Expansion</a:t>
            </a:r>
          </a:p>
        </p:txBody>
      </p:sp>
      <p:sp>
        <p:nvSpPr>
          <p:cNvPr id="9" name="Text Placeholder 3">
            <a:extLst>
              <a:ext uri="{FF2B5EF4-FFF2-40B4-BE49-F238E27FC236}">
                <a16:creationId xmlns:a16="http://schemas.microsoft.com/office/drawing/2014/main" id="{86D17637-F554-7D55-955C-CBEF273D21BE}"/>
              </a:ext>
            </a:extLst>
          </p:cNvPr>
          <p:cNvSpPr txBox="1">
            <a:spLocks/>
          </p:cNvSpPr>
          <p:nvPr/>
        </p:nvSpPr>
        <p:spPr>
          <a:xfrm>
            <a:off x="354300" y="1446366"/>
            <a:ext cx="2400300" cy="1321402"/>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n-US" dirty="0"/>
              <a:t>Expansion of existing office building and parking lot</a:t>
            </a:r>
          </a:p>
          <a:p>
            <a:pPr marL="285750" indent="-285750">
              <a:buFont typeface="Arial" panose="020B0604020202020204" pitchFamily="34" charset="0"/>
              <a:buChar char="•"/>
            </a:pPr>
            <a:r>
              <a:rPr lang="en-US" dirty="0"/>
              <a:t>Stormwater deposit paid</a:t>
            </a:r>
          </a:p>
          <a:p>
            <a:pPr marL="285750" indent="-285750">
              <a:buFont typeface="Arial" panose="020B0604020202020204" pitchFamily="34" charset="0"/>
              <a:buChar char="•"/>
            </a:pPr>
            <a:r>
              <a:rPr lang="en-US" dirty="0"/>
              <a:t>First set of plans reviewed and comments submitted</a:t>
            </a:r>
          </a:p>
          <a:p>
            <a:endParaRPr lang="en-US" dirty="0"/>
          </a:p>
          <a:p>
            <a:pPr marL="285750" indent="-285750">
              <a:buFont typeface="Arial" panose="020B0604020202020204" pitchFamily="34" charset="0"/>
              <a:buChar char="•"/>
            </a:pPr>
            <a:endParaRPr lang="en-US" dirty="0"/>
          </a:p>
        </p:txBody>
      </p:sp>
      <p:pic>
        <p:nvPicPr>
          <p:cNvPr id="12" name="Picture 11">
            <a:extLst>
              <a:ext uri="{FF2B5EF4-FFF2-40B4-BE49-F238E27FC236}">
                <a16:creationId xmlns:a16="http://schemas.microsoft.com/office/drawing/2014/main" id="{61252700-672D-380A-33CD-522DC1D51E17}"/>
              </a:ext>
            </a:extLst>
          </p:cNvPr>
          <p:cNvPicPr>
            <a:picLocks noChangeAspect="1"/>
          </p:cNvPicPr>
          <p:nvPr/>
        </p:nvPicPr>
        <p:blipFill>
          <a:blip r:embed="rId3"/>
          <a:stretch>
            <a:fillRect/>
          </a:stretch>
        </p:blipFill>
        <p:spPr>
          <a:xfrm>
            <a:off x="3234493" y="297066"/>
            <a:ext cx="4434669" cy="2780285"/>
          </a:xfrm>
          <a:prstGeom prst="rect">
            <a:avLst/>
          </a:prstGeom>
        </p:spPr>
      </p:pic>
    </p:spTree>
    <p:extLst>
      <p:ext uri="{BB962C8B-B14F-4D97-AF65-F5344CB8AC3E}">
        <p14:creationId xmlns:p14="http://schemas.microsoft.com/office/powerpoint/2010/main" val="3742118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EA9656C-97DF-0AB6-D514-41B2588B47F0}"/>
              </a:ext>
            </a:extLst>
          </p:cNvPr>
          <p:cNvSpPr>
            <a:spLocks noGrp="1"/>
          </p:cNvSpPr>
          <p:nvPr>
            <p:ph type="body" sz="half" idx="2"/>
          </p:nvPr>
        </p:nvSpPr>
        <p:spPr>
          <a:xfrm>
            <a:off x="0" y="3722047"/>
            <a:ext cx="2960175" cy="3065488"/>
          </a:xfrm>
        </p:spPr>
        <p:txBody>
          <a:bodyPr>
            <a:normAutofit fontScale="55000" lnSpcReduction="20000"/>
          </a:bodyPr>
          <a:lstStyle/>
          <a:p>
            <a:pPr algn="ctr"/>
            <a:r>
              <a:rPr lang="en-US" sz="5900" dirty="0"/>
              <a:t>Creedmoor Fuel</a:t>
            </a:r>
          </a:p>
          <a:p>
            <a:pPr marL="285750" indent="-285750">
              <a:buFont typeface="Arial" panose="020B0604020202020204" pitchFamily="34" charset="0"/>
              <a:buChar char="•"/>
            </a:pPr>
            <a:r>
              <a:rPr lang="en-US" sz="3200" dirty="0">
                <a:solidFill>
                  <a:schemeClr val="bg1">
                    <a:lumMod val="95000"/>
                  </a:schemeClr>
                </a:solidFill>
              </a:rPr>
              <a:t>Revised set of plans submitted after long wait</a:t>
            </a:r>
          </a:p>
          <a:p>
            <a:pPr marL="285750" indent="-285750">
              <a:buFont typeface="Arial" panose="020B0604020202020204" pitchFamily="34" charset="0"/>
              <a:buChar char="•"/>
            </a:pPr>
            <a:r>
              <a:rPr lang="en-US" sz="3200" dirty="0">
                <a:solidFill>
                  <a:schemeClr val="bg1">
                    <a:lumMod val="95000"/>
                  </a:schemeClr>
                </a:solidFill>
              </a:rPr>
              <a:t>Comments submitted</a:t>
            </a:r>
          </a:p>
          <a:p>
            <a:pPr marL="285750" indent="-285750">
              <a:buFont typeface="Arial" panose="020B0604020202020204" pitchFamily="34" charset="0"/>
              <a:buChar char="•"/>
            </a:pPr>
            <a:r>
              <a:rPr lang="en-US" sz="3200" dirty="0">
                <a:solidFill>
                  <a:schemeClr val="bg1">
                    <a:lumMod val="95000"/>
                  </a:schemeClr>
                </a:solidFill>
              </a:rPr>
              <a:t>Receiving various approvals from required entities, still working to resolve a handful of comments  as well as stormwater approval prior to permit issuance</a:t>
            </a:r>
          </a:p>
          <a:p>
            <a:pPr marL="457200" indent="-457200" algn="ctr">
              <a:buFont typeface="Arial" panose="020B0604020202020204" pitchFamily="34" charset="0"/>
              <a:buChar char="•"/>
            </a:pPr>
            <a:endParaRPr lang="en-US" sz="2800" dirty="0"/>
          </a:p>
        </p:txBody>
      </p:sp>
      <p:pic>
        <p:nvPicPr>
          <p:cNvPr id="5" name="Content Placeholder 4" descr="Map&#10;&#10;Description automatically generated">
            <a:extLst>
              <a:ext uri="{FF2B5EF4-FFF2-40B4-BE49-F238E27FC236}">
                <a16:creationId xmlns:a16="http://schemas.microsoft.com/office/drawing/2014/main" id="{EF75948C-F826-55D0-33B4-181B4C0537FD}"/>
              </a:ext>
            </a:extLst>
          </p:cNvPr>
          <p:cNvPicPr>
            <a:picLocks noGrp="1" noChangeAspect="1"/>
          </p:cNvPicPr>
          <p:nvPr>
            <p:ph idx="1"/>
          </p:nvPr>
        </p:nvPicPr>
        <p:blipFill>
          <a:blip r:embed="rId2"/>
          <a:stretch>
            <a:fillRect/>
          </a:stretch>
        </p:blipFill>
        <p:spPr>
          <a:xfrm>
            <a:off x="4778862" y="159558"/>
            <a:ext cx="1858743" cy="2978846"/>
          </a:xfrm>
          <a:prstGeom prst="rect">
            <a:avLst/>
          </a:prstGeom>
        </p:spPr>
      </p:pic>
      <p:cxnSp>
        <p:nvCxnSpPr>
          <p:cNvPr id="6" name="Straight Connector 5">
            <a:extLst>
              <a:ext uri="{FF2B5EF4-FFF2-40B4-BE49-F238E27FC236}">
                <a16:creationId xmlns:a16="http://schemas.microsoft.com/office/drawing/2014/main" id="{BC032757-F08C-019E-DE1F-BBD0C790D6A8}"/>
              </a:ext>
            </a:extLst>
          </p:cNvPr>
          <p:cNvCxnSpPr>
            <a:cxnSpLocks/>
          </p:cNvCxnSpPr>
          <p:nvPr/>
        </p:nvCxnSpPr>
        <p:spPr>
          <a:xfrm>
            <a:off x="169865" y="3531799"/>
            <a:ext cx="880427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952FC4F-B313-212F-24CB-4C91D3CFAC46}"/>
              </a:ext>
            </a:extLst>
          </p:cNvPr>
          <p:cNvSpPr txBox="1"/>
          <p:nvPr/>
        </p:nvSpPr>
        <p:spPr>
          <a:xfrm>
            <a:off x="0" y="271220"/>
            <a:ext cx="2960175" cy="3016210"/>
          </a:xfrm>
          <a:prstGeom prst="rect">
            <a:avLst/>
          </a:prstGeom>
          <a:noFill/>
        </p:spPr>
        <p:txBody>
          <a:bodyPr wrap="square" rtlCol="0">
            <a:spAutoFit/>
          </a:bodyPr>
          <a:lstStyle/>
          <a:p>
            <a:pPr algn="ctr"/>
            <a:r>
              <a:rPr lang="en-US" sz="2800" dirty="0" err="1">
                <a:solidFill>
                  <a:schemeClr val="bg1">
                    <a:lumMod val="95000"/>
                  </a:schemeClr>
                </a:solidFill>
              </a:rPr>
              <a:t>Tarpey</a:t>
            </a:r>
            <a:r>
              <a:rPr lang="en-US" sz="2800" dirty="0">
                <a:solidFill>
                  <a:schemeClr val="bg1">
                    <a:lumMod val="95000"/>
                  </a:schemeClr>
                </a:solidFill>
              </a:rPr>
              <a:t> Solar Farm</a:t>
            </a:r>
          </a:p>
          <a:p>
            <a:pPr marL="285750" indent="-285750">
              <a:buFont typeface="Arial" panose="020B0604020202020204" pitchFamily="34" charset="0"/>
              <a:buChar char="•"/>
            </a:pPr>
            <a:r>
              <a:rPr lang="en-US" dirty="0">
                <a:solidFill>
                  <a:schemeClr val="bg1">
                    <a:lumMod val="95000"/>
                  </a:schemeClr>
                </a:solidFill>
              </a:rPr>
              <a:t>SUP 18-01</a:t>
            </a:r>
          </a:p>
          <a:p>
            <a:pPr marL="285750" indent="-285750">
              <a:buFont typeface="Arial" panose="020B0604020202020204" pitchFamily="34" charset="0"/>
              <a:buChar char="•"/>
            </a:pPr>
            <a:r>
              <a:rPr lang="en-US" dirty="0">
                <a:solidFill>
                  <a:schemeClr val="bg1">
                    <a:lumMod val="95000"/>
                  </a:schemeClr>
                </a:solidFill>
              </a:rPr>
              <a:t>Temporary C/O issued and will expire 12.13.2023</a:t>
            </a:r>
          </a:p>
          <a:p>
            <a:pPr marL="285750" indent="-285750">
              <a:buFont typeface="Arial" panose="020B0604020202020204" pitchFamily="34" charset="0"/>
              <a:buChar char="•"/>
            </a:pPr>
            <a:r>
              <a:rPr lang="en-US" dirty="0">
                <a:solidFill>
                  <a:schemeClr val="bg1">
                    <a:lumMod val="95000"/>
                  </a:schemeClr>
                </a:solidFill>
              </a:rPr>
              <a:t>Final buffer must be planted and inspected prior to final C/O</a:t>
            </a:r>
          </a:p>
          <a:p>
            <a:pPr marL="285750" indent="-285750">
              <a:buFont typeface="Arial" panose="020B0604020202020204" pitchFamily="34" charset="0"/>
              <a:buChar char="•"/>
            </a:pPr>
            <a:r>
              <a:rPr lang="en-US" dirty="0">
                <a:solidFill>
                  <a:schemeClr val="bg1">
                    <a:lumMod val="95000"/>
                  </a:schemeClr>
                </a:solidFill>
              </a:rPr>
              <a:t>Developer scheduled to install buffer in October</a:t>
            </a:r>
          </a:p>
          <a:p>
            <a:endParaRPr lang="en-US" dirty="0"/>
          </a:p>
        </p:txBody>
      </p:sp>
      <p:sp>
        <p:nvSpPr>
          <p:cNvPr id="9" name="TextBox 8">
            <a:extLst>
              <a:ext uri="{FF2B5EF4-FFF2-40B4-BE49-F238E27FC236}">
                <a16:creationId xmlns:a16="http://schemas.microsoft.com/office/drawing/2014/main" id="{54F09568-DDFD-46D6-F340-B7BC522C0E2B}"/>
              </a:ext>
            </a:extLst>
          </p:cNvPr>
          <p:cNvSpPr txBox="1"/>
          <p:nvPr/>
        </p:nvSpPr>
        <p:spPr>
          <a:xfrm>
            <a:off x="3541866" y="3531799"/>
            <a:ext cx="4591372" cy="338554"/>
          </a:xfrm>
          <a:prstGeom prst="rect">
            <a:avLst/>
          </a:prstGeom>
          <a:noFill/>
        </p:spPr>
        <p:txBody>
          <a:bodyPr wrap="square">
            <a:spAutoFit/>
          </a:bodyPr>
          <a:lstStyle/>
          <a:p>
            <a:pPr>
              <a:lnSpc>
                <a:spcPct val="100000"/>
              </a:lnSpc>
              <a:spcAft>
                <a:spcPts val="600"/>
              </a:spcAft>
            </a:pPr>
            <a:endParaRPr lang="en-US" sz="1600" dirty="0">
              <a:solidFill>
                <a:schemeClr val="tx1">
                  <a:lumMod val="85000"/>
                  <a:lumOff val="15000"/>
                </a:schemeClr>
              </a:solidFill>
            </a:endParaRPr>
          </a:p>
        </p:txBody>
      </p:sp>
      <p:pic>
        <p:nvPicPr>
          <p:cNvPr id="2" name="Content Placeholder 8" descr="A picture containing text, track&#10;&#10;Description automatically generated">
            <a:extLst>
              <a:ext uri="{FF2B5EF4-FFF2-40B4-BE49-F238E27FC236}">
                <a16:creationId xmlns:a16="http://schemas.microsoft.com/office/drawing/2014/main" id="{ED362579-4DB1-A721-8055-DF3D8C5EB1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6396" y="3870353"/>
            <a:ext cx="4348091" cy="2458307"/>
          </a:xfrm>
          <a:prstGeom prst="rect">
            <a:avLst/>
          </a:prstGeom>
        </p:spPr>
      </p:pic>
    </p:spTree>
    <p:extLst>
      <p:ext uri="{BB962C8B-B14F-4D97-AF65-F5344CB8AC3E}">
        <p14:creationId xmlns:p14="http://schemas.microsoft.com/office/powerpoint/2010/main" val="13405785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14310</TotalTime>
  <Words>474</Words>
  <Application>Microsoft Office PowerPoint</Application>
  <PresentationFormat>On-screen Show (4:3)</PresentationFormat>
  <Paragraphs>34</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Retrospect</vt:lpstr>
      <vt:lpstr>Planning Report </vt:lpstr>
      <vt:lpstr>PowerPoint Presentation</vt:lpstr>
      <vt:lpstr>Stream RV</vt:lpstr>
      <vt:lpstr>PowerPoint Presentation</vt:lpstr>
    </vt:vector>
  </TitlesOfParts>
  <Company>VC3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Report</dc:title>
  <dc:creator>Katie Rhyne</dc:creator>
  <cp:lastModifiedBy>Barbara Rote</cp:lastModifiedBy>
  <cp:revision>155</cp:revision>
  <cp:lastPrinted>2023-03-09T23:40:54Z</cp:lastPrinted>
  <dcterms:created xsi:type="dcterms:W3CDTF">2020-12-07T19:20:06Z</dcterms:created>
  <dcterms:modified xsi:type="dcterms:W3CDTF">2023-08-30T16:28:55Z</dcterms:modified>
</cp:coreProperties>
</file>